
<file path=[Content_Types].xml><?xml version="1.0" encoding="utf-8"?>
<Types xmlns="http://schemas.openxmlformats.org/package/2006/content-types">
  <Default Extension="png" ContentType="image/png"/>
  <Default Extension="bin" ContentType="application/vnd.openxmlformats-officedocument.oleObject"/>
  <Default Extension="wmf" ContentType="image/x-wmf"/>
  <Default Extension="jpeg" ContentType="image/jpeg"/>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48"/>
  </p:notesMasterIdLst>
  <p:sldIdLst>
    <p:sldId id="257" r:id="rId2"/>
    <p:sldId id="259" r:id="rId3"/>
    <p:sldId id="258" r:id="rId4"/>
    <p:sldId id="261" r:id="rId5"/>
    <p:sldId id="260" r:id="rId6"/>
    <p:sldId id="262" r:id="rId7"/>
    <p:sldId id="263" r:id="rId8"/>
    <p:sldId id="264" r:id="rId9"/>
    <p:sldId id="266" r:id="rId10"/>
    <p:sldId id="267" r:id="rId11"/>
    <p:sldId id="268" r:id="rId12"/>
    <p:sldId id="269" r:id="rId13"/>
    <p:sldId id="270" r:id="rId14"/>
    <p:sldId id="271" r:id="rId15"/>
    <p:sldId id="272" r:id="rId16"/>
    <p:sldId id="273" r:id="rId17"/>
    <p:sldId id="274" r:id="rId18"/>
    <p:sldId id="275" r:id="rId19"/>
    <p:sldId id="276" r:id="rId20"/>
    <p:sldId id="277" r:id="rId21"/>
    <p:sldId id="278" r:id="rId22"/>
    <p:sldId id="280" r:id="rId23"/>
    <p:sldId id="282" r:id="rId24"/>
    <p:sldId id="283" r:id="rId25"/>
    <p:sldId id="284" r:id="rId26"/>
    <p:sldId id="285" r:id="rId27"/>
    <p:sldId id="286" r:id="rId28"/>
    <p:sldId id="287" r:id="rId29"/>
    <p:sldId id="288" r:id="rId30"/>
    <p:sldId id="289" r:id="rId31"/>
    <p:sldId id="290" r:id="rId32"/>
    <p:sldId id="291" r:id="rId33"/>
    <p:sldId id="292" r:id="rId34"/>
    <p:sldId id="293" r:id="rId35"/>
    <p:sldId id="294" r:id="rId36"/>
    <p:sldId id="295" r:id="rId37"/>
    <p:sldId id="297" r:id="rId38"/>
    <p:sldId id="299" r:id="rId39"/>
    <p:sldId id="300" r:id="rId40"/>
    <p:sldId id="301" r:id="rId41"/>
    <p:sldId id="302" r:id="rId42"/>
    <p:sldId id="303" r:id="rId43"/>
    <p:sldId id="304" r:id="rId44"/>
    <p:sldId id="305" r:id="rId45"/>
    <p:sldId id="306" r:id="rId46"/>
    <p:sldId id="307" r:id="rId47"/>
  </p:sldIdLst>
  <p:sldSz cx="12192000" cy="6858000"/>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7" autoAdjust="0"/>
    <p:restoredTop sz="94660"/>
  </p:normalViewPr>
  <p:slideViewPr>
    <p:cSldViewPr snapToGrid="0">
      <p:cViewPr varScale="1">
        <p:scale>
          <a:sx n="109" d="100"/>
          <a:sy n="109" d="100"/>
        </p:scale>
        <p:origin x="588" y="10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theme" Target="theme/theme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5.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05A5E8FD-39BA-4FFF-B999-C05469B5CDEA}" type="datetimeFigureOut">
              <a:rPr lang="en-US" smtClean="0"/>
              <a:t>5/11/2022</a:t>
            </a:fld>
            <a:endParaRPr lang="en-US"/>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C964E540-A612-4453-8D4C-2558180E19D1}" type="slidenum">
              <a:rPr lang="en-US" smtClean="0"/>
              <a:t>‹#›</a:t>
            </a:fld>
            <a:endParaRPr lang="en-US"/>
          </a:p>
        </p:txBody>
      </p:sp>
    </p:spTree>
    <p:extLst>
      <p:ext uri="{BB962C8B-B14F-4D97-AF65-F5344CB8AC3E}">
        <p14:creationId xmlns:p14="http://schemas.microsoft.com/office/powerpoint/2010/main" val="403952964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defTabSz="949478">
              <a:defRPr/>
            </a:pPr>
            <a:fld id="{F8B02486-D674-4BB7-8F70-1E4C1CDCDB36}" type="slidenum">
              <a:rPr lang="en-US">
                <a:solidFill>
                  <a:prstClr val="black"/>
                </a:solidFill>
                <a:latin typeface="Calibri" panose="020F0502020204030204"/>
              </a:rPr>
              <a:pPr defTabSz="949478">
                <a:defRPr/>
              </a:pPr>
              <a:t>1</a:t>
            </a:fld>
            <a:endParaRPr lang="en-US" dirty="0">
              <a:solidFill>
                <a:prstClr val="black"/>
              </a:solidFill>
              <a:latin typeface="Calibri" panose="020F0502020204030204"/>
            </a:endParaRPr>
          </a:p>
        </p:txBody>
      </p:sp>
    </p:spTree>
    <p:extLst>
      <p:ext uri="{BB962C8B-B14F-4D97-AF65-F5344CB8AC3E}">
        <p14:creationId xmlns:p14="http://schemas.microsoft.com/office/powerpoint/2010/main" val="204864755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defTabSz="949478">
              <a:defRPr/>
            </a:pPr>
            <a:fld id="{F8B02486-D674-4BB7-8F70-1E4C1CDCDB36}" type="slidenum">
              <a:rPr lang="en-US">
                <a:solidFill>
                  <a:prstClr val="black"/>
                </a:solidFill>
                <a:latin typeface="Calibri" panose="020F0502020204030204"/>
              </a:rPr>
              <a:pPr defTabSz="949478">
                <a:defRPr/>
              </a:pPr>
              <a:t>10</a:t>
            </a:fld>
            <a:endParaRPr lang="en-US" dirty="0">
              <a:solidFill>
                <a:prstClr val="black"/>
              </a:solidFill>
              <a:latin typeface="Calibri" panose="020F0502020204030204"/>
            </a:endParaRPr>
          </a:p>
        </p:txBody>
      </p:sp>
    </p:spTree>
    <p:extLst>
      <p:ext uri="{BB962C8B-B14F-4D97-AF65-F5344CB8AC3E}">
        <p14:creationId xmlns:p14="http://schemas.microsoft.com/office/powerpoint/2010/main" val="395713437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defTabSz="949478">
              <a:defRPr/>
            </a:pPr>
            <a:fld id="{F8B02486-D674-4BB7-8F70-1E4C1CDCDB36}" type="slidenum">
              <a:rPr lang="en-US">
                <a:solidFill>
                  <a:prstClr val="black"/>
                </a:solidFill>
                <a:latin typeface="Calibri" panose="020F0502020204030204"/>
              </a:rPr>
              <a:pPr defTabSz="949478">
                <a:defRPr/>
              </a:pPr>
              <a:t>11</a:t>
            </a:fld>
            <a:endParaRPr lang="en-US" dirty="0">
              <a:solidFill>
                <a:prstClr val="black"/>
              </a:solidFill>
              <a:latin typeface="Calibri" panose="020F0502020204030204"/>
            </a:endParaRPr>
          </a:p>
        </p:txBody>
      </p:sp>
    </p:spTree>
    <p:extLst>
      <p:ext uri="{BB962C8B-B14F-4D97-AF65-F5344CB8AC3E}">
        <p14:creationId xmlns:p14="http://schemas.microsoft.com/office/powerpoint/2010/main" val="408826346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defTabSz="949478">
              <a:defRPr/>
            </a:pPr>
            <a:fld id="{F8B02486-D674-4BB7-8F70-1E4C1CDCDB36}" type="slidenum">
              <a:rPr lang="en-US">
                <a:solidFill>
                  <a:prstClr val="black"/>
                </a:solidFill>
                <a:latin typeface="Calibri" panose="020F0502020204030204"/>
              </a:rPr>
              <a:pPr defTabSz="949478">
                <a:defRPr/>
              </a:pPr>
              <a:t>12</a:t>
            </a:fld>
            <a:endParaRPr lang="en-US" dirty="0">
              <a:solidFill>
                <a:prstClr val="black"/>
              </a:solidFill>
              <a:latin typeface="Calibri" panose="020F0502020204030204"/>
            </a:endParaRPr>
          </a:p>
        </p:txBody>
      </p:sp>
    </p:spTree>
    <p:extLst>
      <p:ext uri="{BB962C8B-B14F-4D97-AF65-F5344CB8AC3E}">
        <p14:creationId xmlns:p14="http://schemas.microsoft.com/office/powerpoint/2010/main" val="260378980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defTabSz="949478">
              <a:defRPr/>
            </a:pPr>
            <a:fld id="{F8B02486-D674-4BB7-8F70-1E4C1CDCDB36}" type="slidenum">
              <a:rPr lang="en-US">
                <a:solidFill>
                  <a:prstClr val="black"/>
                </a:solidFill>
                <a:latin typeface="Calibri" panose="020F0502020204030204"/>
              </a:rPr>
              <a:pPr defTabSz="949478">
                <a:defRPr/>
              </a:pPr>
              <a:t>14</a:t>
            </a:fld>
            <a:endParaRPr lang="en-US">
              <a:solidFill>
                <a:prstClr val="black"/>
              </a:solidFill>
              <a:latin typeface="Calibri" panose="020F0502020204030204"/>
            </a:endParaRPr>
          </a:p>
        </p:txBody>
      </p:sp>
    </p:spTree>
    <p:extLst>
      <p:ext uri="{BB962C8B-B14F-4D97-AF65-F5344CB8AC3E}">
        <p14:creationId xmlns:p14="http://schemas.microsoft.com/office/powerpoint/2010/main" val="123996636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defTabSz="949478">
              <a:defRPr/>
            </a:pPr>
            <a:fld id="{F8B02486-D674-4BB7-8F70-1E4C1CDCDB36}" type="slidenum">
              <a:rPr lang="en-US">
                <a:solidFill>
                  <a:prstClr val="black"/>
                </a:solidFill>
                <a:latin typeface="Calibri" panose="020F0502020204030204"/>
              </a:rPr>
              <a:pPr defTabSz="949478">
                <a:defRPr/>
              </a:pPr>
              <a:t>15</a:t>
            </a:fld>
            <a:endParaRPr lang="en-US">
              <a:solidFill>
                <a:prstClr val="black"/>
              </a:solidFill>
              <a:latin typeface="Calibri" panose="020F0502020204030204"/>
            </a:endParaRPr>
          </a:p>
        </p:txBody>
      </p:sp>
    </p:spTree>
    <p:extLst>
      <p:ext uri="{BB962C8B-B14F-4D97-AF65-F5344CB8AC3E}">
        <p14:creationId xmlns:p14="http://schemas.microsoft.com/office/powerpoint/2010/main" val="346941376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defTabSz="949478">
              <a:defRPr/>
            </a:pPr>
            <a:fld id="{F8B02486-D674-4BB7-8F70-1E4C1CDCDB36}" type="slidenum">
              <a:rPr lang="en-US">
                <a:solidFill>
                  <a:prstClr val="black"/>
                </a:solidFill>
                <a:latin typeface="Calibri" panose="020F0502020204030204"/>
              </a:rPr>
              <a:pPr defTabSz="949478">
                <a:defRPr/>
              </a:pPr>
              <a:t>16</a:t>
            </a:fld>
            <a:endParaRPr lang="en-US">
              <a:solidFill>
                <a:prstClr val="black"/>
              </a:solidFill>
              <a:latin typeface="Calibri" panose="020F0502020204030204"/>
            </a:endParaRPr>
          </a:p>
        </p:txBody>
      </p:sp>
    </p:spTree>
    <p:extLst>
      <p:ext uri="{BB962C8B-B14F-4D97-AF65-F5344CB8AC3E}">
        <p14:creationId xmlns:p14="http://schemas.microsoft.com/office/powerpoint/2010/main" val="261465646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defTabSz="949478">
              <a:defRPr/>
            </a:pPr>
            <a:fld id="{F8B02486-D674-4BB7-8F70-1E4C1CDCDB36}" type="slidenum">
              <a:rPr lang="en-US">
                <a:solidFill>
                  <a:prstClr val="black"/>
                </a:solidFill>
                <a:latin typeface="Calibri" panose="020F0502020204030204"/>
              </a:rPr>
              <a:pPr defTabSz="949478">
                <a:defRPr/>
              </a:pPr>
              <a:t>17</a:t>
            </a:fld>
            <a:endParaRPr lang="en-US">
              <a:solidFill>
                <a:prstClr val="black"/>
              </a:solidFill>
              <a:latin typeface="Calibri" panose="020F0502020204030204"/>
            </a:endParaRPr>
          </a:p>
        </p:txBody>
      </p:sp>
    </p:spTree>
    <p:extLst>
      <p:ext uri="{BB962C8B-B14F-4D97-AF65-F5344CB8AC3E}">
        <p14:creationId xmlns:p14="http://schemas.microsoft.com/office/powerpoint/2010/main" val="383697153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defTabSz="949478">
              <a:defRPr/>
            </a:pPr>
            <a:fld id="{F8B02486-D674-4BB7-8F70-1E4C1CDCDB36}" type="slidenum">
              <a:rPr lang="en-US">
                <a:solidFill>
                  <a:prstClr val="black"/>
                </a:solidFill>
                <a:latin typeface="Calibri" panose="020F0502020204030204"/>
              </a:rPr>
              <a:pPr defTabSz="949478">
                <a:defRPr/>
              </a:pPr>
              <a:t>18</a:t>
            </a:fld>
            <a:endParaRPr lang="en-US">
              <a:solidFill>
                <a:prstClr val="black"/>
              </a:solidFill>
              <a:latin typeface="Calibri" panose="020F0502020204030204"/>
            </a:endParaRPr>
          </a:p>
        </p:txBody>
      </p:sp>
    </p:spTree>
    <p:extLst>
      <p:ext uri="{BB962C8B-B14F-4D97-AF65-F5344CB8AC3E}">
        <p14:creationId xmlns:p14="http://schemas.microsoft.com/office/powerpoint/2010/main" val="28224321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defTabSz="949478">
              <a:defRPr/>
            </a:pPr>
            <a:fld id="{F8B02486-D674-4BB7-8F70-1E4C1CDCDB36}" type="slidenum">
              <a:rPr lang="en-US">
                <a:solidFill>
                  <a:prstClr val="black"/>
                </a:solidFill>
                <a:latin typeface="Calibri" panose="020F0502020204030204"/>
              </a:rPr>
              <a:pPr defTabSz="949478">
                <a:defRPr/>
              </a:pPr>
              <a:t>19</a:t>
            </a:fld>
            <a:endParaRPr lang="en-US">
              <a:solidFill>
                <a:prstClr val="black"/>
              </a:solidFill>
              <a:latin typeface="Calibri" panose="020F0502020204030204"/>
            </a:endParaRPr>
          </a:p>
        </p:txBody>
      </p:sp>
    </p:spTree>
    <p:extLst>
      <p:ext uri="{BB962C8B-B14F-4D97-AF65-F5344CB8AC3E}">
        <p14:creationId xmlns:p14="http://schemas.microsoft.com/office/powerpoint/2010/main" val="340730847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defTabSz="949478">
              <a:defRPr/>
            </a:pPr>
            <a:fld id="{F8B02486-D674-4BB7-8F70-1E4C1CDCDB36}" type="slidenum">
              <a:rPr lang="en-US">
                <a:solidFill>
                  <a:prstClr val="black"/>
                </a:solidFill>
                <a:latin typeface="Calibri" panose="020F0502020204030204"/>
              </a:rPr>
              <a:pPr defTabSz="949478">
                <a:defRPr/>
              </a:pPr>
              <a:t>20</a:t>
            </a:fld>
            <a:endParaRPr lang="en-US">
              <a:solidFill>
                <a:prstClr val="black"/>
              </a:solidFill>
              <a:latin typeface="Calibri" panose="020F0502020204030204"/>
            </a:endParaRPr>
          </a:p>
        </p:txBody>
      </p:sp>
    </p:spTree>
    <p:extLst>
      <p:ext uri="{BB962C8B-B14F-4D97-AF65-F5344CB8AC3E}">
        <p14:creationId xmlns:p14="http://schemas.microsoft.com/office/powerpoint/2010/main" val="56089420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defTabSz="949478">
              <a:defRPr/>
            </a:pPr>
            <a:fld id="{F8B02486-D674-4BB7-8F70-1E4C1CDCDB36}" type="slidenum">
              <a:rPr lang="en-US">
                <a:solidFill>
                  <a:prstClr val="black"/>
                </a:solidFill>
                <a:latin typeface="Calibri" panose="020F0502020204030204"/>
              </a:rPr>
              <a:pPr defTabSz="949478">
                <a:defRPr/>
              </a:pPr>
              <a:t>2</a:t>
            </a:fld>
            <a:endParaRPr lang="en-US" dirty="0">
              <a:solidFill>
                <a:prstClr val="black"/>
              </a:solidFill>
              <a:latin typeface="Calibri" panose="020F0502020204030204"/>
            </a:endParaRPr>
          </a:p>
        </p:txBody>
      </p:sp>
    </p:spTree>
    <p:extLst>
      <p:ext uri="{BB962C8B-B14F-4D97-AF65-F5344CB8AC3E}">
        <p14:creationId xmlns:p14="http://schemas.microsoft.com/office/powerpoint/2010/main" val="58553646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defTabSz="967518">
              <a:defRPr/>
            </a:pPr>
            <a:fld id="{F8B02486-D674-4BB7-8F70-1E4C1CDCDB36}" type="slidenum">
              <a:rPr lang="en-US">
                <a:solidFill>
                  <a:prstClr val="black"/>
                </a:solidFill>
                <a:latin typeface="Calibri" panose="020F0502020204030204"/>
              </a:rPr>
              <a:pPr defTabSz="967518">
                <a:defRPr/>
              </a:pPr>
              <a:t>21</a:t>
            </a:fld>
            <a:endParaRPr lang="en-US">
              <a:solidFill>
                <a:prstClr val="black"/>
              </a:solidFill>
              <a:latin typeface="Calibri" panose="020F0502020204030204"/>
            </a:endParaRPr>
          </a:p>
        </p:txBody>
      </p:sp>
    </p:spTree>
    <p:extLst>
      <p:ext uri="{BB962C8B-B14F-4D97-AF65-F5344CB8AC3E}">
        <p14:creationId xmlns:p14="http://schemas.microsoft.com/office/powerpoint/2010/main" val="280185798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defTabSz="949478">
              <a:defRPr/>
            </a:pPr>
            <a:fld id="{F8B02486-D674-4BB7-8F70-1E4C1CDCDB36}" type="slidenum">
              <a:rPr lang="en-US">
                <a:solidFill>
                  <a:prstClr val="black"/>
                </a:solidFill>
                <a:latin typeface="Calibri" panose="020F0502020204030204"/>
              </a:rPr>
              <a:pPr defTabSz="949478">
                <a:defRPr/>
              </a:pPr>
              <a:t>22</a:t>
            </a:fld>
            <a:endParaRPr lang="en-US">
              <a:solidFill>
                <a:prstClr val="black"/>
              </a:solidFill>
              <a:latin typeface="Calibri" panose="020F0502020204030204"/>
            </a:endParaRPr>
          </a:p>
        </p:txBody>
      </p:sp>
    </p:spTree>
    <p:extLst>
      <p:ext uri="{BB962C8B-B14F-4D97-AF65-F5344CB8AC3E}">
        <p14:creationId xmlns:p14="http://schemas.microsoft.com/office/powerpoint/2010/main" val="142923080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defTabSz="949478">
              <a:defRPr/>
            </a:pPr>
            <a:fld id="{F8B02486-D674-4BB7-8F70-1E4C1CDCDB36}" type="slidenum">
              <a:rPr lang="en-US">
                <a:solidFill>
                  <a:prstClr val="black"/>
                </a:solidFill>
                <a:latin typeface="Calibri" panose="020F0502020204030204"/>
              </a:rPr>
              <a:pPr defTabSz="949478">
                <a:defRPr/>
              </a:pPr>
              <a:t>23</a:t>
            </a:fld>
            <a:endParaRPr lang="en-US">
              <a:solidFill>
                <a:prstClr val="black"/>
              </a:solidFill>
              <a:latin typeface="Calibri" panose="020F0502020204030204"/>
            </a:endParaRPr>
          </a:p>
        </p:txBody>
      </p:sp>
    </p:spTree>
    <p:extLst>
      <p:ext uri="{BB962C8B-B14F-4D97-AF65-F5344CB8AC3E}">
        <p14:creationId xmlns:p14="http://schemas.microsoft.com/office/powerpoint/2010/main" val="291304221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defTabSz="949478">
              <a:defRPr/>
            </a:pPr>
            <a:fld id="{F8B02486-D674-4BB7-8F70-1E4C1CDCDB36}" type="slidenum">
              <a:rPr lang="en-US">
                <a:solidFill>
                  <a:prstClr val="black"/>
                </a:solidFill>
                <a:latin typeface="Calibri" panose="020F0502020204030204"/>
              </a:rPr>
              <a:pPr defTabSz="949478">
                <a:defRPr/>
              </a:pPr>
              <a:t>24</a:t>
            </a:fld>
            <a:endParaRPr lang="en-US">
              <a:solidFill>
                <a:prstClr val="black"/>
              </a:solidFill>
              <a:latin typeface="Calibri" panose="020F0502020204030204"/>
            </a:endParaRPr>
          </a:p>
        </p:txBody>
      </p:sp>
    </p:spTree>
    <p:extLst>
      <p:ext uri="{BB962C8B-B14F-4D97-AF65-F5344CB8AC3E}">
        <p14:creationId xmlns:p14="http://schemas.microsoft.com/office/powerpoint/2010/main" val="200329077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defTabSz="949478">
              <a:defRPr/>
            </a:pPr>
            <a:fld id="{F8B02486-D674-4BB7-8F70-1E4C1CDCDB36}" type="slidenum">
              <a:rPr lang="en-US">
                <a:solidFill>
                  <a:prstClr val="black"/>
                </a:solidFill>
                <a:latin typeface="Calibri" panose="020F0502020204030204"/>
              </a:rPr>
              <a:pPr defTabSz="949478">
                <a:defRPr/>
              </a:pPr>
              <a:t>25</a:t>
            </a:fld>
            <a:endParaRPr lang="en-US">
              <a:solidFill>
                <a:prstClr val="black"/>
              </a:solidFill>
              <a:latin typeface="Calibri" panose="020F0502020204030204"/>
            </a:endParaRPr>
          </a:p>
        </p:txBody>
      </p:sp>
    </p:spTree>
    <p:extLst>
      <p:ext uri="{BB962C8B-B14F-4D97-AF65-F5344CB8AC3E}">
        <p14:creationId xmlns:p14="http://schemas.microsoft.com/office/powerpoint/2010/main" val="161826583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defTabSz="931774">
              <a:defRPr/>
            </a:pPr>
            <a:fld id="{7F32FF9E-2FD8-43E7-84A2-F8FE8B03DF13}" type="slidenum">
              <a:rPr lang="en-US">
                <a:solidFill>
                  <a:prstClr val="black"/>
                </a:solidFill>
                <a:latin typeface="Calibri" panose="020F0502020204030204"/>
              </a:rPr>
              <a:pPr defTabSz="931774">
                <a:defRPr/>
              </a:pPr>
              <a:t>26</a:t>
            </a:fld>
            <a:endParaRPr lang="en-US">
              <a:solidFill>
                <a:prstClr val="black"/>
              </a:solidFill>
              <a:latin typeface="Calibri" panose="020F0502020204030204"/>
            </a:endParaRPr>
          </a:p>
        </p:txBody>
      </p:sp>
    </p:spTree>
    <p:extLst>
      <p:ext uri="{BB962C8B-B14F-4D97-AF65-F5344CB8AC3E}">
        <p14:creationId xmlns:p14="http://schemas.microsoft.com/office/powerpoint/2010/main" val="102533412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defTabSz="949478">
              <a:defRPr/>
            </a:pPr>
            <a:fld id="{F8B02486-D674-4BB7-8F70-1E4C1CDCDB36}" type="slidenum">
              <a:rPr lang="en-US">
                <a:solidFill>
                  <a:prstClr val="black"/>
                </a:solidFill>
                <a:latin typeface="Calibri" panose="020F0502020204030204"/>
              </a:rPr>
              <a:pPr defTabSz="949478">
                <a:defRPr/>
              </a:pPr>
              <a:t>27</a:t>
            </a:fld>
            <a:endParaRPr lang="en-US">
              <a:solidFill>
                <a:prstClr val="black"/>
              </a:solidFill>
              <a:latin typeface="Calibri" panose="020F0502020204030204"/>
            </a:endParaRPr>
          </a:p>
        </p:txBody>
      </p:sp>
    </p:spTree>
    <p:extLst>
      <p:ext uri="{BB962C8B-B14F-4D97-AF65-F5344CB8AC3E}">
        <p14:creationId xmlns:p14="http://schemas.microsoft.com/office/powerpoint/2010/main" val="4211558485"/>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defTabSz="949478">
              <a:defRPr/>
            </a:pPr>
            <a:fld id="{F8B02486-D674-4BB7-8F70-1E4C1CDCDB36}" type="slidenum">
              <a:rPr lang="en-US">
                <a:solidFill>
                  <a:prstClr val="black"/>
                </a:solidFill>
                <a:latin typeface="Calibri" panose="020F0502020204030204"/>
              </a:rPr>
              <a:pPr defTabSz="949478">
                <a:defRPr/>
              </a:pPr>
              <a:t>28</a:t>
            </a:fld>
            <a:endParaRPr lang="en-US">
              <a:solidFill>
                <a:prstClr val="black"/>
              </a:solidFill>
              <a:latin typeface="Calibri" panose="020F0502020204030204"/>
            </a:endParaRPr>
          </a:p>
        </p:txBody>
      </p:sp>
    </p:spTree>
    <p:extLst>
      <p:ext uri="{BB962C8B-B14F-4D97-AF65-F5344CB8AC3E}">
        <p14:creationId xmlns:p14="http://schemas.microsoft.com/office/powerpoint/2010/main" val="937217889"/>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defTabSz="931774">
              <a:defRPr/>
            </a:pPr>
            <a:fld id="{F8B02486-D674-4BB7-8F70-1E4C1CDCDB36}" type="slidenum">
              <a:rPr lang="en-US">
                <a:solidFill>
                  <a:prstClr val="black"/>
                </a:solidFill>
                <a:latin typeface="Calibri" panose="020F0502020204030204"/>
              </a:rPr>
              <a:pPr defTabSz="931774">
                <a:defRPr/>
              </a:pPr>
              <a:t>29</a:t>
            </a:fld>
            <a:endParaRPr lang="en-US">
              <a:solidFill>
                <a:prstClr val="black"/>
              </a:solidFill>
              <a:latin typeface="Calibri" panose="020F0502020204030204"/>
            </a:endParaRPr>
          </a:p>
        </p:txBody>
      </p:sp>
    </p:spTree>
    <p:extLst>
      <p:ext uri="{BB962C8B-B14F-4D97-AF65-F5344CB8AC3E}">
        <p14:creationId xmlns:p14="http://schemas.microsoft.com/office/powerpoint/2010/main" val="1203078703"/>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defTabSz="931774">
              <a:defRPr/>
            </a:pPr>
            <a:fld id="{F8B02486-D674-4BB7-8F70-1E4C1CDCDB36}" type="slidenum">
              <a:rPr lang="en-US">
                <a:solidFill>
                  <a:prstClr val="black"/>
                </a:solidFill>
                <a:latin typeface="Calibri" panose="020F0502020204030204"/>
              </a:rPr>
              <a:pPr defTabSz="931774">
                <a:defRPr/>
              </a:pPr>
              <a:t>30</a:t>
            </a:fld>
            <a:endParaRPr lang="en-US">
              <a:solidFill>
                <a:prstClr val="black"/>
              </a:solidFill>
              <a:latin typeface="Calibri" panose="020F0502020204030204"/>
            </a:endParaRPr>
          </a:p>
        </p:txBody>
      </p:sp>
    </p:spTree>
    <p:extLst>
      <p:ext uri="{BB962C8B-B14F-4D97-AF65-F5344CB8AC3E}">
        <p14:creationId xmlns:p14="http://schemas.microsoft.com/office/powerpoint/2010/main" val="175422165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defTabSz="949478">
              <a:defRPr/>
            </a:pPr>
            <a:fld id="{F8B02486-D674-4BB7-8F70-1E4C1CDCDB36}" type="slidenum">
              <a:rPr lang="en-US">
                <a:solidFill>
                  <a:prstClr val="black"/>
                </a:solidFill>
                <a:latin typeface="Calibri" panose="020F0502020204030204"/>
              </a:rPr>
              <a:pPr defTabSz="949478">
                <a:defRPr/>
              </a:pPr>
              <a:t>3</a:t>
            </a:fld>
            <a:endParaRPr lang="en-US" dirty="0">
              <a:solidFill>
                <a:prstClr val="black"/>
              </a:solidFill>
              <a:latin typeface="Calibri" panose="020F0502020204030204"/>
            </a:endParaRPr>
          </a:p>
        </p:txBody>
      </p:sp>
    </p:spTree>
    <p:extLst>
      <p:ext uri="{BB962C8B-B14F-4D97-AF65-F5344CB8AC3E}">
        <p14:creationId xmlns:p14="http://schemas.microsoft.com/office/powerpoint/2010/main" val="984279561"/>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defTabSz="931774">
              <a:defRPr/>
            </a:pPr>
            <a:fld id="{F8B02486-D674-4BB7-8F70-1E4C1CDCDB36}" type="slidenum">
              <a:rPr lang="en-US">
                <a:solidFill>
                  <a:prstClr val="black"/>
                </a:solidFill>
                <a:latin typeface="Calibri" panose="020F0502020204030204"/>
              </a:rPr>
              <a:pPr defTabSz="931774">
                <a:defRPr/>
              </a:pPr>
              <a:t>31</a:t>
            </a:fld>
            <a:endParaRPr lang="en-US">
              <a:solidFill>
                <a:prstClr val="black"/>
              </a:solidFill>
              <a:latin typeface="Calibri" panose="020F0502020204030204"/>
            </a:endParaRPr>
          </a:p>
        </p:txBody>
      </p:sp>
    </p:spTree>
    <p:extLst>
      <p:ext uri="{BB962C8B-B14F-4D97-AF65-F5344CB8AC3E}">
        <p14:creationId xmlns:p14="http://schemas.microsoft.com/office/powerpoint/2010/main" val="2095522366"/>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defTabSz="931774">
              <a:defRPr/>
            </a:pPr>
            <a:fld id="{F8B02486-D674-4BB7-8F70-1E4C1CDCDB36}" type="slidenum">
              <a:rPr lang="en-US">
                <a:solidFill>
                  <a:prstClr val="black"/>
                </a:solidFill>
                <a:latin typeface="Calibri" panose="020F0502020204030204"/>
              </a:rPr>
              <a:pPr defTabSz="931774">
                <a:defRPr/>
              </a:pPr>
              <a:t>32</a:t>
            </a:fld>
            <a:endParaRPr lang="en-US">
              <a:solidFill>
                <a:prstClr val="black"/>
              </a:solidFill>
              <a:latin typeface="Calibri" panose="020F0502020204030204"/>
            </a:endParaRPr>
          </a:p>
        </p:txBody>
      </p:sp>
    </p:spTree>
    <p:extLst>
      <p:ext uri="{BB962C8B-B14F-4D97-AF65-F5344CB8AC3E}">
        <p14:creationId xmlns:p14="http://schemas.microsoft.com/office/powerpoint/2010/main" val="2311461826"/>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defTabSz="931774">
              <a:defRPr/>
            </a:pPr>
            <a:fld id="{F8B02486-D674-4BB7-8F70-1E4C1CDCDB36}" type="slidenum">
              <a:rPr lang="en-US">
                <a:solidFill>
                  <a:prstClr val="black"/>
                </a:solidFill>
                <a:latin typeface="Calibri" panose="020F0502020204030204"/>
              </a:rPr>
              <a:pPr defTabSz="931774">
                <a:defRPr/>
              </a:pPr>
              <a:t>33</a:t>
            </a:fld>
            <a:endParaRPr lang="en-US">
              <a:solidFill>
                <a:prstClr val="black"/>
              </a:solidFill>
              <a:latin typeface="Calibri" panose="020F0502020204030204"/>
            </a:endParaRPr>
          </a:p>
        </p:txBody>
      </p:sp>
    </p:spTree>
    <p:extLst>
      <p:ext uri="{BB962C8B-B14F-4D97-AF65-F5344CB8AC3E}">
        <p14:creationId xmlns:p14="http://schemas.microsoft.com/office/powerpoint/2010/main" val="414465533"/>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defTabSz="931774">
              <a:defRPr/>
            </a:pPr>
            <a:fld id="{F8B02486-D674-4BB7-8F70-1E4C1CDCDB36}" type="slidenum">
              <a:rPr lang="en-US">
                <a:solidFill>
                  <a:prstClr val="black"/>
                </a:solidFill>
                <a:latin typeface="Calibri" panose="020F0502020204030204"/>
              </a:rPr>
              <a:pPr defTabSz="931774">
                <a:defRPr/>
              </a:pPr>
              <a:t>34</a:t>
            </a:fld>
            <a:endParaRPr lang="en-US">
              <a:solidFill>
                <a:prstClr val="black"/>
              </a:solidFill>
              <a:latin typeface="Calibri" panose="020F0502020204030204"/>
            </a:endParaRPr>
          </a:p>
        </p:txBody>
      </p:sp>
    </p:spTree>
    <p:extLst>
      <p:ext uri="{BB962C8B-B14F-4D97-AF65-F5344CB8AC3E}">
        <p14:creationId xmlns:p14="http://schemas.microsoft.com/office/powerpoint/2010/main" val="254299664"/>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defTabSz="931774">
              <a:defRPr/>
            </a:pPr>
            <a:fld id="{F8B02486-D674-4BB7-8F70-1E4C1CDCDB36}" type="slidenum">
              <a:rPr lang="en-US">
                <a:solidFill>
                  <a:prstClr val="black"/>
                </a:solidFill>
                <a:latin typeface="Calibri" panose="020F0502020204030204"/>
              </a:rPr>
              <a:pPr defTabSz="931774">
                <a:defRPr/>
              </a:pPr>
              <a:t>35</a:t>
            </a:fld>
            <a:endParaRPr lang="en-US">
              <a:solidFill>
                <a:prstClr val="black"/>
              </a:solidFill>
              <a:latin typeface="Calibri" panose="020F0502020204030204"/>
            </a:endParaRPr>
          </a:p>
        </p:txBody>
      </p:sp>
    </p:spTree>
    <p:extLst>
      <p:ext uri="{BB962C8B-B14F-4D97-AF65-F5344CB8AC3E}">
        <p14:creationId xmlns:p14="http://schemas.microsoft.com/office/powerpoint/2010/main" val="3768396623"/>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defTabSz="931774">
              <a:defRPr/>
            </a:pPr>
            <a:fld id="{F8B02486-D674-4BB7-8F70-1E4C1CDCDB36}" type="slidenum">
              <a:rPr lang="en-US">
                <a:solidFill>
                  <a:prstClr val="black"/>
                </a:solidFill>
                <a:latin typeface="Calibri" panose="020F0502020204030204"/>
              </a:rPr>
              <a:pPr defTabSz="931774">
                <a:defRPr/>
              </a:pPr>
              <a:t>36</a:t>
            </a:fld>
            <a:endParaRPr lang="en-US">
              <a:solidFill>
                <a:prstClr val="black"/>
              </a:solidFill>
              <a:latin typeface="Calibri" panose="020F0502020204030204"/>
            </a:endParaRPr>
          </a:p>
        </p:txBody>
      </p:sp>
    </p:spTree>
    <p:extLst>
      <p:ext uri="{BB962C8B-B14F-4D97-AF65-F5344CB8AC3E}">
        <p14:creationId xmlns:p14="http://schemas.microsoft.com/office/powerpoint/2010/main" val="3474681129"/>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defTabSz="931774">
              <a:defRPr/>
            </a:pPr>
            <a:fld id="{F8B02486-D674-4BB7-8F70-1E4C1CDCDB36}" type="slidenum">
              <a:rPr lang="en-US">
                <a:solidFill>
                  <a:prstClr val="black"/>
                </a:solidFill>
                <a:latin typeface="Calibri" panose="020F0502020204030204"/>
              </a:rPr>
              <a:pPr defTabSz="931774">
                <a:defRPr/>
              </a:pPr>
              <a:t>37</a:t>
            </a:fld>
            <a:endParaRPr lang="en-US">
              <a:solidFill>
                <a:prstClr val="black"/>
              </a:solidFill>
              <a:latin typeface="Calibri" panose="020F0502020204030204"/>
            </a:endParaRPr>
          </a:p>
        </p:txBody>
      </p:sp>
    </p:spTree>
    <p:extLst>
      <p:ext uri="{BB962C8B-B14F-4D97-AF65-F5344CB8AC3E}">
        <p14:creationId xmlns:p14="http://schemas.microsoft.com/office/powerpoint/2010/main" val="2327217806"/>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defTabSz="931774">
              <a:defRPr/>
            </a:pPr>
            <a:fld id="{F8B02486-D674-4BB7-8F70-1E4C1CDCDB36}" type="slidenum">
              <a:rPr lang="en-US">
                <a:solidFill>
                  <a:prstClr val="black"/>
                </a:solidFill>
                <a:latin typeface="Calibri" panose="020F0502020204030204"/>
              </a:rPr>
              <a:pPr defTabSz="931774">
                <a:defRPr/>
              </a:pPr>
              <a:t>38</a:t>
            </a:fld>
            <a:endParaRPr lang="en-US">
              <a:solidFill>
                <a:prstClr val="black"/>
              </a:solidFill>
              <a:latin typeface="Calibri" panose="020F0502020204030204"/>
            </a:endParaRPr>
          </a:p>
        </p:txBody>
      </p:sp>
    </p:spTree>
    <p:extLst>
      <p:ext uri="{BB962C8B-B14F-4D97-AF65-F5344CB8AC3E}">
        <p14:creationId xmlns:p14="http://schemas.microsoft.com/office/powerpoint/2010/main" val="4231196386"/>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defTabSz="931774">
              <a:defRPr/>
            </a:pPr>
            <a:fld id="{F8B02486-D674-4BB7-8F70-1E4C1CDCDB36}" type="slidenum">
              <a:rPr lang="en-US">
                <a:solidFill>
                  <a:prstClr val="black"/>
                </a:solidFill>
                <a:latin typeface="Calibri" panose="020F0502020204030204"/>
              </a:rPr>
              <a:pPr defTabSz="931774">
                <a:defRPr/>
              </a:pPr>
              <a:t>39</a:t>
            </a:fld>
            <a:endParaRPr lang="en-US">
              <a:solidFill>
                <a:prstClr val="black"/>
              </a:solidFill>
              <a:latin typeface="Calibri" panose="020F0502020204030204"/>
            </a:endParaRPr>
          </a:p>
        </p:txBody>
      </p:sp>
    </p:spTree>
    <p:extLst>
      <p:ext uri="{BB962C8B-B14F-4D97-AF65-F5344CB8AC3E}">
        <p14:creationId xmlns:p14="http://schemas.microsoft.com/office/powerpoint/2010/main" val="1104529535"/>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defTabSz="931774">
              <a:defRPr/>
            </a:pPr>
            <a:fld id="{F8B02486-D674-4BB7-8F70-1E4C1CDCDB36}" type="slidenum">
              <a:rPr lang="en-US">
                <a:solidFill>
                  <a:prstClr val="black"/>
                </a:solidFill>
                <a:latin typeface="Calibri" panose="020F0502020204030204"/>
              </a:rPr>
              <a:pPr defTabSz="931774">
                <a:defRPr/>
              </a:pPr>
              <a:t>40</a:t>
            </a:fld>
            <a:endParaRPr lang="en-US">
              <a:solidFill>
                <a:prstClr val="black"/>
              </a:solidFill>
              <a:latin typeface="Calibri" panose="020F0502020204030204"/>
            </a:endParaRPr>
          </a:p>
        </p:txBody>
      </p:sp>
    </p:spTree>
    <p:extLst>
      <p:ext uri="{BB962C8B-B14F-4D97-AF65-F5344CB8AC3E}">
        <p14:creationId xmlns:p14="http://schemas.microsoft.com/office/powerpoint/2010/main" val="416964363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defTabSz="949478">
              <a:defRPr/>
            </a:pPr>
            <a:fld id="{F8B02486-D674-4BB7-8F70-1E4C1CDCDB36}" type="slidenum">
              <a:rPr lang="en-US">
                <a:solidFill>
                  <a:prstClr val="black"/>
                </a:solidFill>
                <a:latin typeface="Calibri" panose="020F0502020204030204"/>
              </a:rPr>
              <a:pPr defTabSz="949478">
                <a:defRPr/>
              </a:pPr>
              <a:t>4</a:t>
            </a:fld>
            <a:endParaRPr lang="en-US" dirty="0">
              <a:solidFill>
                <a:prstClr val="black"/>
              </a:solidFill>
              <a:latin typeface="Calibri" panose="020F0502020204030204"/>
            </a:endParaRPr>
          </a:p>
        </p:txBody>
      </p:sp>
    </p:spTree>
    <p:extLst>
      <p:ext uri="{BB962C8B-B14F-4D97-AF65-F5344CB8AC3E}">
        <p14:creationId xmlns:p14="http://schemas.microsoft.com/office/powerpoint/2010/main" val="3257775585"/>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defTabSz="931774">
              <a:defRPr/>
            </a:pPr>
            <a:fld id="{F8B02486-D674-4BB7-8F70-1E4C1CDCDB36}" type="slidenum">
              <a:rPr lang="en-US">
                <a:solidFill>
                  <a:prstClr val="black"/>
                </a:solidFill>
                <a:latin typeface="Calibri" panose="020F0502020204030204"/>
              </a:rPr>
              <a:pPr defTabSz="931774">
                <a:defRPr/>
              </a:pPr>
              <a:t>41</a:t>
            </a:fld>
            <a:endParaRPr lang="en-US">
              <a:solidFill>
                <a:prstClr val="black"/>
              </a:solidFill>
              <a:latin typeface="Calibri" panose="020F0502020204030204"/>
            </a:endParaRPr>
          </a:p>
        </p:txBody>
      </p:sp>
    </p:spTree>
    <p:extLst>
      <p:ext uri="{BB962C8B-B14F-4D97-AF65-F5344CB8AC3E}">
        <p14:creationId xmlns:p14="http://schemas.microsoft.com/office/powerpoint/2010/main" val="329973509"/>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defTabSz="931774">
              <a:defRPr/>
            </a:pPr>
            <a:fld id="{F8B02486-D674-4BB7-8F70-1E4C1CDCDB36}" type="slidenum">
              <a:rPr lang="en-US">
                <a:solidFill>
                  <a:prstClr val="black"/>
                </a:solidFill>
                <a:latin typeface="Calibri" panose="020F0502020204030204"/>
              </a:rPr>
              <a:pPr defTabSz="931774">
                <a:defRPr/>
              </a:pPr>
              <a:t>43</a:t>
            </a:fld>
            <a:endParaRPr lang="en-US">
              <a:solidFill>
                <a:prstClr val="black"/>
              </a:solidFill>
              <a:latin typeface="Calibri" panose="020F0502020204030204"/>
            </a:endParaRPr>
          </a:p>
        </p:txBody>
      </p:sp>
    </p:spTree>
    <p:extLst>
      <p:ext uri="{BB962C8B-B14F-4D97-AF65-F5344CB8AC3E}">
        <p14:creationId xmlns:p14="http://schemas.microsoft.com/office/powerpoint/2010/main" val="2971423598"/>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defTabSz="931774">
              <a:defRPr/>
            </a:pPr>
            <a:fld id="{F8B02486-D674-4BB7-8F70-1E4C1CDCDB36}" type="slidenum">
              <a:rPr lang="en-US">
                <a:solidFill>
                  <a:prstClr val="black"/>
                </a:solidFill>
                <a:latin typeface="Calibri" panose="020F0502020204030204"/>
              </a:rPr>
              <a:pPr defTabSz="931774">
                <a:defRPr/>
              </a:pPr>
              <a:t>44</a:t>
            </a:fld>
            <a:endParaRPr lang="en-US">
              <a:solidFill>
                <a:prstClr val="black"/>
              </a:solidFill>
              <a:latin typeface="Calibri" panose="020F0502020204030204"/>
            </a:endParaRPr>
          </a:p>
        </p:txBody>
      </p:sp>
    </p:spTree>
    <p:extLst>
      <p:ext uri="{BB962C8B-B14F-4D97-AF65-F5344CB8AC3E}">
        <p14:creationId xmlns:p14="http://schemas.microsoft.com/office/powerpoint/2010/main" val="4089697322"/>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defTabSz="931774">
              <a:defRPr/>
            </a:pPr>
            <a:fld id="{F8B02486-D674-4BB7-8F70-1E4C1CDCDB36}" type="slidenum">
              <a:rPr lang="en-US">
                <a:solidFill>
                  <a:prstClr val="black"/>
                </a:solidFill>
                <a:latin typeface="Calibri" panose="020F0502020204030204"/>
              </a:rPr>
              <a:pPr defTabSz="931774">
                <a:defRPr/>
              </a:pPr>
              <a:t>45</a:t>
            </a:fld>
            <a:endParaRPr lang="en-US">
              <a:solidFill>
                <a:prstClr val="black"/>
              </a:solidFill>
              <a:latin typeface="Calibri" panose="020F0502020204030204"/>
            </a:endParaRPr>
          </a:p>
        </p:txBody>
      </p:sp>
    </p:spTree>
    <p:extLst>
      <p:ext uri="{BB962C8B-B14F-4D97-AF65-F5344CB8AC3E}">
        <p14:creationId xmlns:p14="http://schemas.microsoft.com/office/powerpoint/2010/main" val="4049620019"/>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defTabSz="931774">
              <a:defRPr/>
            </a:pPr>
            <a:fld id="{F8B02486-D674-4BB7-8F70-1E4C1CDCDB36}" type="slidenum">
              <a:rPr lang="en-US">
                <a:solidFill>
                  <a:prstClr val="black"/>
                </a:solidFill>
                <a:latin typeface="Calibri" panose="020F0502020204030204"/>
              </a:rPr>
              <a:pPr defTabSz="931774">
                <a:defRPr/>
              </a:pPr>
              <a:t>46</a:t>
            </a:fld>
            <a:endParaRPr lang="en-US">
              <a:solidFill>
                <a:prstClr val="black"/>
              </a:solidFill>
              <a:latin typeface="Calibri" panose="020F0502020204030204"/>
            </a:endParaRPr>
          </a:p>
        </p:txBody>
      </p:sp>
    </p:spTree>
    <p:extLst>
      <p:ext uri="{BB962C8B-B14F-4D97-AF65-F5344CB8AC3E}">
        <p14:creationId xmlns:p14="http://schemas.microsoft.com/office/powerpoint/2010/main" val="50545067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defTabSz="949478">
              <a:defRPr/>
            </a:pPr>
            <a:fld id="{F8B02486-D674-4BB7-8F70-1E4C1CDCDB36}" type="slidenum">
              <a:rPr lang="en-US">
                <a:solidFill>
                  <a:prstClr val="black"/>
                </a:solidFill>
                <a:latin typeface="Calibri" panose="020F0502020204030204"/>
              </a:rPr>
              <a:pPr defTabSz="949478">
                <a:defRPr/>
              </a:pPr>
              <a:t>5</a:t>
            </a:fld>
            <a:endParaRPr lang="en-US" dirty="0">
              <a:solidFill>
                <a:prstClr val="black"/>
              </a:solidFill>
              <a:latin typeface="Calibri" panose="020F0502020204030204"/>
            </a:endParaRPr>
          </a:p>
        </p:txBody>
      </p:sp>
    </p:spTree>
    <p:extLst>
      <p:ext uri="{BB962C8B-B14F-4D97-AF65-F5344CB8AC3E}">
        <p14:creationId xmlns:p14="http://schemas.microsoft.com/office/powerpoint/2010/main" val="45018737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defTabSz="949478">
              <a:defRPr/>
            </a:pPr>
            <a:fld id="{F8B02486-D674-4BB7-8F70-1E4C1CDCDB36}" type="slidenum">
              <a:rPr lang="en-US">
                <a:solidFill>
                  <a:prstClr val="black"/>
                </a:solidFill>
                <a:latin typeface="Calibri" panose="020F0502020204030204"/>
              </a:rPr>
              <a:pPr defTabSz="949478">
                <a:defRPr/>
              </a:pPr>
              <a:t>6</a:t>
            </a:fld>
            <a:endParaRPr lang="en-US" dirty="0">
              <a:solidFill>
                <a:prstClr val="black"/>
              </a:solidFill>
              <a:latin typeface="Calibri" panose="020F0502020204030204"/>
            </a:endParaRPr>
          </a:p>
        </p:txBody>
      </p:sp>
    </p:spTree>
    <p:extLst>
      <p:ext uri="{BB962C8B-B14F-4D97-AF65-F5344CB8AC3E}">
        <p14:creationId xmlns:p14="http://schemas.microsoft.com/office/powerpoint/2010/main" val="292873098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defTabSz="949478">
              <a:defRPr/>
            </a:pPr>
            <a:fld id="{F8B02486-D674-4BB7-8F70-1E4C1CDCDB36}" type="slidenum">
              <a:rPr lang="en-US">
                <a:solidFill>
                  <a:prstClr val="black"/>
                </a:solidFill>
                <a:latin typeface="Calibri" panose="020F0502020204030204"/>
              </a:rPr>
              <a:pPr defTabSz="949478">
                <a:defRPr/>
              </a:pPr>
              <a:t>7</a:t>
            </a:fld>
            <a:endParaRPr lang="en-US" dirty="0">
              <a:solidFill>
                <a:prstClr val="black"/>
              </a:solidFill>
              <a:latin typeface="Calibri" panose="020F0502020204030204"/>
            </a:endParaRPr>
          </a:p>
        </p:txBody>
      </p:sp>
    </p:spTree>
    <p:extLst>
      <p:ext uri="{BB962C8B-B14F-4D97-AF65-F5344CB8AC3E}">
        <p14:creationId xmlns:p14="http://schemas.microsoft.com/office/powerpoint/2010/main" val="343713472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defTabSz="949478">
              <a:defRPr/>
            </a:pPr>
            <a:fld id="{F8B02486-D674-4BB7-8F70-1E4C1CDCDB36}" type="slidenum">
              <a:rPr lang="en-US">
                <a:solidFill>
                  <a:prstClr val="black"/>
                </a:solidFill>
                <a:latin typeface="Calibri" panose="020F0502020204030204"/>
              </a:rPr>
              <a:pPr defTabSz="949478">
                <a:defRPr/>
              </a:pPr>
              <a:t>8</a:t>
            </a:fld>
            <a:endParaRPr lang="en-US" dirty="0">
              <a:solidFill>
                <a:prstClr val="black"/>
              </a:solidFill>
              <a:latin typeface="Calibri" panose="020F0502020204030204"/>
            </a:endParaRPr>
          </a:p>
        </p:txBody>
      </p:sp>
    </p:spTree>
    <p:extLst>
      <p:ext uri="{BB962C8B-B14F-4D97-AF65-F5344CB8AC3E}">
        <p14:creationId xmlns:p14="http://schemas.microsoft.com/office/powerpoint/2010/main" val="156833704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defTabSz="949478">
              <a:defRPr/>
            </a:pPr>
            <a:fld id="{F8B02486-D674-4BB7-8F70-1E4C1CDCDB36}" type="slidenum">
              <a:rPr lang="en-US">
                <a:solidFill>
                  <a:prstClr val="black"/>
                </a:solidFill>
                <a:latin typeface="Calibri" panose="020F0502020204030204"/>
              </a:rPr>
              <a:pPr defTabSz="949478">
                <a:defRPr/>
              </a:pPr>
              <a:t>9</a:t>
            </a:fld>
            <a:endParaRPr lang="en-US" dirty="0">
              <a:solidFill>
                <a:prstClr val="black"/>
              </a:solidFill>
              <a:latin typeface="Calibri" panose="020F0502020204030204"/>
            </a:endParaRPr>
          </a:p>
        </p:txBody>
      </p:sp>
    </p:spTree>
    <p:extLst>
      <p:ext uri="{BB962C8B-B14F-4D97-AF65-F5344CB8AC3E}">
        <p14:creationId xmlns:p14="http://schemas.microsoft.com/office/powerpoint/2010/main" val="2481992870"/>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cSld name="Title Slide">
    <p:spTree>
      <p:nvGrpSpPr>
        <p:cNvPr id="1" name=""/>
        <p:cNvGrpSpPr/>
        <p:nvPr/>
      </p:nvGrpSpPr>
      <p:grpSpPr>
        <a:xfrm>
          <a:off x="0" y="0"/>
          <a:ext cx="0" cy="0"/>
          <a:chOff x="0" y="0"/>
          <a:chExt cx="0" cy="0"/>
        </a:xfrm>
      </p:grpSpPr>
      <p:pic>
        <p:nvPicPr>
          <p:cNvPr id="4" name="Picture 13" descr="ACC Shield"/>
          <p:cNvPicPr>
            <a:picLocks noChangeAspect="1" noChangeArrowheads="1"/>
          </p:cNvPicPr>
          <p:nvPr userDrawn="1"/>
        </p:nvPicPr>
        <p:blipFill>
          <a:blip r:embed="rId2" cstate="print"/>
          <a:srcRect/>
          <a:stretch>
            <a:fillRect/>
          </a:stretch>
        </p:blipFill>
        <p:spPr bwMode="auto">
          <a:xfrm>
            <a:off x="673100" y="3263900"/>
            <a:ext cx="3471333" cy="2495550"/>
          </a:xfrm>
          <a:prstGeom prst="rect">
            <a:avLst/>
          </a:prstGeom>
          <a:noFill/>
          <a:ln w="9525">
            <a:noFill/>
            <a:miter lim="800000"/>
            <a:headEnd/>
            <a:tailEnd/>
          </a:ln>
        </p:spPr>
      </p:pic>
      <p:sp>
        <p:nvSpPr>
          <p:cNvPr id="5" name="Line 11"/>
          <p:cNvSpPr>
            <a:spLocks noChangeShapeType="1"/>
          </p:cNvSpPr>
          <p:nvPr userDrawn="1"/>
        </p:nvSpPr>
        <p:spPr bwMode="auto">
          <a:xfrm>
            <a:off x="508000" y="914400"/>
            <a:ext cx="11176000" cy="0"/>
          </a:xfrm>
          <a:prstGeom prst="line">
            <a:avLst/>
          </a:prstGeom>
          <a:noFill/>
          <a:ln w="57150">
            <a:solidFill>
              <a:srgbClr val="0C2D83"/>
            </a:solidFill>
            <a:round/>
            <a:headEnd/>
            <a:tailEnd/>
          </a:ln>
          <a:effec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4400" b="1" i="1" u="none" strike="noStrike" kern="1200" cap="none" spc="0" normalizeH="0" baseline="0" noProof="0" dirty="0">
              <a:ln>
                <a:noFill/>
              </a:ln>
              <a:solidFill>
                <a:srgbClr val="0C2D83"/>
              </a:solidFill>
              <a:effectLst/>
              <a:uLnTx/>
              <a:uFillTx/>
              <a:latin typeface="Arial"/>
              <a:ea typeface="+mn-ea"/>
              <a:cs typeface="+mn-cs"/>
            </a:endParaRPr>
          </a:p>
        </p:txBody>
      </p:sp>
      <p:sp>
        <p:nvSpPr>
          <p:cNvPr id="6" name="Rectangle 6"/>
          <p:cNvSpPr>
            <a:spLocks noChangeArrowheads="1"/>
          </p:cNvSpPr>
          <p:nvPr/>
        </p:nvSpPr>
        <p:spPr bwMode="auto">
          <a:xfrm>
            <a:off x="3867151" y="5775325"/>
            <a:ext cx="4455583" cy="890588"/>
          </a:xfrm>
          <a:prstGeom prst="rect">
            <a:avLst/>
          </a:prstGeom>
          <a:noFill/>
          <a:ln w="9525">
            <a:noFill/>
            <a:miter lim="800000"/>
            <a:headEnd/>
            <a:tailEnd/>
          </a:ln>
          <a:effectLst/>
        </p:spPr>
        <p:txBody>
          <a:bodyPr lIns="92075" tIns="46038" rIns="92075" bIns="46038"/>
          <a:lstStyle/>
          <a:p>
            <a:pPr marL="342900" marR="0" lvl="0" indent="-342900" algn="ctr" defTabSz="914400" rtl="0" eaLnBrk="0" fontAlgn="base" latinLnBrk="0" hangingPunct="0">
              <a:lnSpc>
                <a:spcPct val="90000"/>
              </a:lnSpc>
              <a:spcBef>
                <a:spcPct val="0"/>
              </a:spcBef>
              <a:spcAft>
                <a:spcPct val="0"/>
              </a:spcAft>
              <a:buClrTx/>
              <a:buSzTx/>
              <a:buFontTx/>
              <a:buNone/>
              <a:tabLst/>
              <a:defRPr/>
            </a:pPr>
            <a:r>
              <a:rPr kumimoji="0" lang="en-US" sz="2000" b="1" i="0" u="none" strike="noStrike" kern="1200" cap="none" spc="0" normalizeH="0" baseline="0" noProof="0" dirty="0">
                <a:ln>
                  <a:noFill/>
                </a:ln>
                <a:solidFill>
                  <a:srgbClr val="000000"/>
                </a:solidFill>
                <a:effectLst/>
                <a:uLnTx/>
                <a:uFillTx/>
                <a:latin typeface="Arial"/>
                <a:ea typeface="+mn-ea"/>
                <a:cs typeface="+mn-cs"/>
              </a:rPr>
              <a:t>This Briefing is:</a:t>
            </a:r>
          </a:p>
          <a:p>
            <a:pPr marL="342900" marR="0" lvl="0" indent="-342900" algn="ctr" defTabSz="914400" rtl="0" eaLnBrk="0" fontAlgn="base" latinLnBrk="0" hangingPunct="0">
              <a:lnSpc>
                <a:spcPct val="90000"/>
              </a:lnSpc>
              <a:spcBef>
                <a:spcPct val="0"/>
              </a:spcBef>
              <a:spcAft>
                <a:spcPct val="0"/>
              </a:spcAft>
              <a:buClrTx/>
              <a:buSzTx/>
              <a:buFontTx/>
              <a:buNone/>
              <a:tabLst/>
              <a:defRPr/>
            </a:pPr>
            <a:r>
              <a:rPr kumimoji="0" lang="en-US" sz="2400" b="1" i="0" u="none" strike="noStrike" kern="1200" cap="none" spc="0" normalizeH="0" baseline="0" noProof="0" dirty="0">
                <a:ln>
                  <a:noFill/>
                </a:ln>
                <a:solidFill>
                  <a:srgbClr val="009900"/>
                </a:solidFill>
                <a:effectLst/>
                <a:uLnTx/>
                <a:uFillTx/>
                <a:latin typeface="Arial"/>
                <a:ea typeface="+mn-ea"/>
                <a:cs typeface="+mn-cs"/>
              </a:rPr>
              <a:t>UNCLASSIFIED</a:t>
            </a:r>
            <a:endParaRPr kumimoji="0" lang="en-US" sz="2000" b="1" i="0" u="none" strike="noStrike" kern="1200" cap="none" spc="0" normalizeH="0" baseline="0" noProof="0" dirty="0">
              <a:ln>
                <a:noFill/>
              </a:ln>
              <a:solidFill>
                <a:srgbClr val="009900"/>
              </a:solidFill>
              <a:effectLst/>
              <a:uLnTx/>
              <a:uFillTx/>
              <a:latin typeface="Arial"/>
              <a:ea typeface="+mn-ea"/>
              <a:cs typeface="+mn-cs"/>
            </a:endParaRPr>
          </a:p>
        </p:txBody>
      </p:sp>
      <p:sp>
        <p:nvSpPr>
          <p:cNvPr id="7" name="Text Box 8"/>
          <p:cNvSpPr txBox="1">
            <a:spLocks noChangeArrowheads="1"/>
          </p:cNvSpPr>
          <p:nvPr/>
        </p:nvSpPr>
        <p:spPr bwMode="auto">
          <a:xfrm>
            <a:off x="1992206" y="152400"/>
            <a:ext cx="8144089" cy="646331"/>
          </a:xfrm>
          <a:prstGeom prst="rect">
            <a:avLst/>
          </a:prstGeom>
          <a:noFill/>
          <a:ln w="9525">
            <a:noFill/>
            <a:miter lim="800000"/>
            <a:headEnd/>
            <a:tailEnd/>
          </a:ln>
          <a:effectLst/>
        </p:spPr>
        <p:txBody>
          <a:bodyPr wrap="none">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3600" b="1" i="1" u="none" strike="noStrike" kern="1200" cap="none" spc="0" normalizeH="0" baseline="0" noProof="0" dirty="0">
                <a:ln>
                  <a:noFill/>
                </a:ln>
                <a:solidFill>
                  <a:srgbClr val="0C2D83"/>
                </a:solidFill>
                <a:effectLst/>
                <a:uLnTx/>
                <a:uFillTx/>
                <a:latin typeface="Arial"/>
                <a:ea typeface="+mn-ea"/>
                <a:cs typeface="+mn-cs"/>
              </a:rPr>
              <a:t>Headquarters Air Combat Command</a:t>
            </a:r>
          </a:p>
        </p:txBody>
      </p:sp>
      <p:sp>
        <p:nvSpPr>
          <p:cNvPr id="8" name="Line 12"/>
          <p:cNvSpPr>
            <a:spLocks noChangeShapeType="1"/>
          </p:cNvSpPr>
          <p:nvPr userDrawn="1"/>
        </p:nvSpPr>
        <p:spPr bwMode="auto">
          <a:xfrm>
            <a:off x="508000" y="6477000"/>
            <a:ext cx="11176000" cy="0"/>
          </a:xfrm>
          <a:prstGeom prst="line">
            <a:avLst/>
          </a:prstGeom>
          <a:noFill/>
          <a:ln w="57150">
            <a:solidFill>
              <a:srgbClr val="0C2D83"/>
            </a:solidFill>
            <a:round/>
            <a:headEnd/>
            <a:tailEnd/>
          </a:ln>
          <a:effec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4400" b="1" i="1" u="none" strike="noStrike" kern="1200" cap="none" spc="0" normalizeH="0" baseline="0" noProof="0" dirty="0">
              <a:ln>
                <a:noFill/>
              </a:ln>
              <a:solidFill>
                <a:srgbClr val="0C2D83"/>
              </a:solidFill>
              <a:effectLst/>
              <a:uLnTx/>
              <a:uFillTx/>
              <a:latin typeface="Arial"/>
              <a:ea typeface="+mn-ea"/>
              <a:cs typeface="+mn-cs"/>
            </a:endParaRPr>
          </a:p>
        </p:txBody>
      </p:sp>
      <p:sp>
        <p:nvSpPr>
          <p:cNvPr id="60421" name="Rectangle 5"/>
          <p:cNvSpPr>
            <a:spLocks noGrp="1" noChangeArrowheads="1"/>
          </p:cNvSpPr>
          <p:nvPr>
            <p:ph type="ctrTitle"/>
          </p:nvPr>
        </p:nvSpPr>
        <p:spPr>
          <a:xfrm>
            <a:off x="438151" y="1447800"/>
            <a:ext cx="11315700" cy="1600200"/>
          </a:xfrm>
          <a:ln algn="ctr"/>
        </p:spPr>
        <p:txBody>
          <a:bodyPr anchorCtr="0"/>
          <a:lstStyle>
            <a:lvl1pPr>
              <a:defRPr sz="3200"/>
            </a:lvl1pPr>
          </a:lstStyle>
          <a:p>
            <a:r>
              <a:rPr lang="en-US" dirty="0"/>
              <a:t>CLICK TO EDIT MASTER TITLE STYLE</a:t>
            </a:r>
          </a:p>
        </p:txBody>
      </p:sp>
      <p:sp>
        <p:nvSpPr>
          <p:cNvPr id="60423" name="Rectangle 7"/>
          <p:cNvSpPr>
            <a:spLocks noGrp="1" noChangeArrowheads="1"/>
          </p:cNvSpPr>
          <p:nvPr>
            <p:ph type="subTitle" sz="quarter" idx="1"/>
          </p:nvPr>
        </p:nvSpPr>
        <p:spPr>
          <a:xfrm>
            <a:off x="6174317" y="4419600"/>
            <a:ext cx="5509683" cy="890588"/>
          </a:xfrm>
        </p:spPr>
        <p:txBody>
          <a:bodyPr anchor="ctr"/>
          <a:lstStyle>
            <a:lvl1pPr marL="0" indent="0" algn="r">
              <a:spcBef>
                <a:spcPct val="0"/>
              </a:spcBef>
              <a:buFontTx/>
              <a:buNone/>
              <a:defRPr/>
            </a:lvl1pPr>
          </a:lstStyle>
          <a:p>
            <a:r>
              <a:rPr lang="en-US"/>
              <a:t>Click to edit Master subtitle style</a:t>
            </a:r>
          </a:p>
        </p:txBody>
      </p:sp>
      <p:sp>
        <p:nvSpPr>
          <p:cNvPr id="9" name="Rectangle 4"/>
          <p:cNvSpPr>
            <a:spLocks noGrp="1" noChangeArrowheads="1"/>
          </p:cNvSpPr>
          <p:nvPr>
            <p:ph type="sldNum" sz="quarter" idx="10"/>
          </p:nvPr>
        </p:nvSpPr>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38C28D19-90D6-4D3C-A292-BF5E6DCDBA6A}" type="slidenum">
              <a:rPr kumimoji="0" lang="en-US" sz="1000" b="0" i="0" u="none" strike="noStrike" kern="1200" cap="none" spc="0" normalizeH="0" baseline="0" noProof="0">
                <a:ln>
                  <a:noFill/>
                </a:ln>
                <a:solidFill>
                  <a:srgbClr val="969696"/>
                </a:solidFill>
                <a:effectLst/>
                <a:uLnTx/>
                <a:uFillTx/>
                <a:latin typeface="Arial"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000" b="0" i="0" u="none" strike="noStrike" kern="1200" cap="none" spc="0" normalizeH="0" baseline="0" noProof="0" dirty="0">
              <a:ln>
                <a:noFill/>
              </a:ln>
              <a:solidFill>
                <a:srgbClr val="808080"/>
              </a:solidFill>
              <a:effectLst/>
              <a:uLnTx/>
              <a:uFillTx/>
              <a:latin typeface="Arial" charset="0"/>
              <a:ea typeface="+mn-ea"/>
              <a:cs typeface="+mn-cs"/>
            </a:endParaRPr>
          </a:p>
        </p:txBody>
      </p:sp>
    </p:spTree>
    <p:extLst>
      <p:ext uri="{BB962C8B-B14F-4D97-AF65-F5344CB8AC3E}">
        <p14:creationId xmlns:p14="http://schemas.microsoft.com/office/powerpoint/2010/main" val="260386568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3600" baseline="0"/>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2"/>
          <p:cNvSpPr>
            <a:spLocks noGrp="1" noChangeArrowheads="1"/>
          </p:cNvSpPr>
          <p:nvPr>
            <p:ph type="sldNum" sz="quarter" idx="10"/>
          </p:nvPr>
        </p:nvSpPr>
        <p:spPr>
          <a:ln/>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2EAAB104-F469-4FB0-B26C-89EF2DFF882C}" type="slidenum">
              <a:rPr kumimoji="0" lang="en-US" sz="1000" b="0" i="0" u="none" strike="noStrike" kern="1200" cap="none" spc="0" normalizeH="0" baseline="0" noProof="0">
                <a:ln>
                  <a:noFill/>
                </a:ln>
                <a:solidFill>
                  <a:srgbClr val="969696"/>
                </a:solidFill>
                <a:effectLst/>
                <a:uLnTx/>
                <a:uFillTx/>
                <a:latin typeface="Arial"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000" b="0" i="0" u="none" strike="noStrike" kern="1200" cap="none" spc="0" normalizeH="0" baseline="0" noProof="0" dirty="0">
              <a:ln>
                <a:noFill/>
              </a:ln>
              <a:solidFill>
                <a:srgbClr val="808080"/>
              </a:solidFill>
              <a:effectLst/>
              <a:uLnTx/>
              <a:uFillTx/>
              <a:latin typeface="Arial" charset="0"/>
              <a:ea typeface="+mn-ea"/>
              <a:cs typeface="+mn-cs"/>
            </a:endParaRPr>
          </a:p>
        </p:txBody>
      </p:sp>
    </p:spTree>
    <p:extLst>
      <p:ext uri="{BB962C8B-B14F-4D97-AF65-F5344CB8AC3E}">
        <p14:creationId xmlns:p14="http://schemas.microsoft.com/office/powerpoint/2010/main" val="234623535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3600" b="1" cap="all"/>
            </a:lvl1pPr>
          </a:lstStyle>
          <a:p>
            <a:r>
              <a:rPr lang="en-US" dirty="0" smtClean="0"/>
              <a:t>Click to edit Master title style</a:t>
            </a:r>
            <a:endParaRPr lang="en-US" dirty="0"/>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2"/>
          <p:cNvSpPr>
            <a:spLocks noGrp="1" noChangeArrowheads="1"/>
          </p:cNvSpPr>
          <p:nvPr>
            <p:ph type="sldNum" sz="quarter" idx="10"/>
          </p:nvPr>
        </p:nvSpPr>
        <p:spPr>
          <a:ln/>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214853C0-D752-4964-977A-6B91F64B7FF2}" type="slidenum">
              <a:rPr kumimoji="0" lang="en-US" sz="1000" b="0" i="0" u="none" strike="noStrike" kern="1200" cap="none" spc="0" normalizeH="0" baseline="0" noProof="0">
                <a:ln>
                  <a:noFill/>
                </a:ln>
                <a:solidFill>
                  <a:srgbClr val="969696"/>
                </a:solidFill>
                <a:effectLst/>
                <a:uLnTx/>
                <a:uFillTx/>
                <a:latin typeface="Arial"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000" b="0" i="0" u="none" strike="noStrike" kern="1200" cap="none" spc="0" normalizeH="0" baseline="0" noProof="0" dirty="0">
              <a:ln>
                <a:noFill/>
              </a:ln>
              <a:solidFill>
                <a:srgbClr val="808080"/>
              </a:solidFill>
              <a:effectLst/>
              <a:uLnTx/>
              <a:uFillTx/>
              <a:latin typeface="Arial" charset="0"/>
              <a:ea typeface="+mn-ea"/>
              <a:cs typeface="+mn-cs"/>
            </a:endParaRPr>
          </a:p>
        </p:txBody>
      </p:sp>
    </p:spTree>
    <p:extLst>
      <p:ext uri="{BB962C8B-B14F-4D97-AF65-F5344CB8AC3E}">
        <p14:creationId xmlns:p14="http://schemas.microsoft.com/office/powerpoint/2010/main" val="6561598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blank">
  <p:cSld name="Blank">
    <p:spTree>
      <p:nvGrpSpPr>
        <p:cNvPr id="1" name=""/>
        <p:cNvGrpSpPr/>
        <p:nvPr/>
      </p:nvGrpSpPr>
      <p:grpSpPr>
        <a:xfrm>
          <a:off x="0" y="0"/>
          <a:ext cx="0" cy="0"/>
          <a:chOff x="0" y="0"/>
          <a:chExt cx="0" cy="0"/>
        </a:xfrm>
      </p:grpSpPr>
      <p:sp>
        <p:nvSpPr>
          <p:cNvPr id="2" name="Rectangle 2"/>
          <p:cNvSpPr>
            <a:spLocks noGrp="1" noChangeArrowheads="1"/>
          </p:cNvSpPr>
          <p:nvPr>
            <p:ph type="sldNum" sz="quarter" idx="10"/>
          </p:nvPr>
        </p:nvSpPr>
        <p:spPr>
          <a:ln/>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3A9A9C0B-1DEC-49F7-A9AB-776105AEDBBB}" type="slidenum">
              <a:rPr kumimoji="0" lang="en-US" sz="1000" b="0" i="0" u="none" strike="noStrike" kern="1200" cap="none" spc="0" normalizeH="0" baseline="0" noProof="0">
                <a:ln>
                  <a:noFill/>
                </a:ln>
                <a:solidFill>
                  <a:srgbClr val="969696"/>
                </a:solidFill>
                <a:effectLst/>
                <a:uLnTx/>
                <a:uFillTx/>
                <a:latin typeface="Arial"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000" b="0" i="0" u="none" strike="noStrike" kern="1200" cap="none" spc="0" normalizeH="0" baseline="0" noProof="0" dirty="0">
              <a:ln>
                <a:noFill/>
              </a:ln>
              <a:solidFill>
                <a:srgbClr val="808080"/>
              </a:solidFill>
              <a:effectLst/>
              <a:uLnTx/>
              <a:uFillTx/>
              <a:latin typeface="Arial" charset="0"/>
              <a:ea typeface="+mn-ea"/>
              <a:cs typeface="+mn-cs"/>
            </a:endParaRPr>
          </a:p>
        </p:txBody>
      </p:sp>
    </p:spTree>
    <p:extLst>
      <p:ext uri="{BB962C8B-B14F-4D97-AF65-F5344CB8AC3E}">
        <p14:creationId xmlns:p14="http://schemas.microsoft.com/office/powerpoint/2010/main" val="2922099473"/>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image" Target="../media/image2.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1.png"/><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6">
            <a:lum/>
          </a:blip>
          <a:srcRect/>
          <a:stretch>
            <a:fillRect/>
          </a:stretch>
        </a:blipFill>
        <a:effectLst/>
      </p:bgPr>
    </p:bg>
    <p:spTree>
      <p:nvGrpSpPr>
        <p:cNvPr id="1" name=""/>
        <p:cNvGrpSpPr/>
        <p:nvPr/>
      </p:nvGrpSpPr>
      <p:grpSpPr>
        <a:xfrm>
          <a:off x="0" y="0"/>
          <a:ext cx="0" cy="0"/>
          <a:chOff x="0" y="0"/>
          <a:chExt cx="0" cy="0"/>
        </a:xfrm>
      </p:grpSpPr>
      <p:pic>
        <p:nvPicPr>
          <p:cNvPr id="5122" name="Picture 9" descr="ACC Shield"/>
          <p:cNvPicPr>
            <a:picLocks noChangeAspect="1" noChangeArrowheads="1"/>
          </p:cNvPicPr>
          <p:nvPr userDrawn="1"/>
        </p:nvPicPr>
        <p:blipFill>
          <a:blip r:embed="rId7" cstate="print"/>
          <a:srcRect/>
          <a:stretch>
            <a:fillRect/>
          </a:stretch>
        </p:blipFill>
        <p:spPr bwMode="auto">
          <a:xfrm>
            <a:off x="182034" y="152400"/>
            <a:ext cx="935567" cy="673100"/>
          </a:xfrm>
          <a:prstGeom prst="rect">
            <a:avLst/>
          </a:prstGeom>
          <a:noFill/>
          <a:ln w="9525">
            <a:noFill/>
            <a:miter lim="800000"/>
            <a:headEnd/>
            <a:tailEnd/>
          </a:ln>
        </p:spPr>
      </p:pic>
      <p:sp>
        <p:nvSpPr>
          <p:cNvPr id="5123" name="Rectangle 3"/>
          <p:cNvSpPr>
            <a:spLocks noGrp="1" noChangeArrowheads="1"/>
          </p:cNvSpPr>
          <p:nvPr>
            <p:ph type="title"/>
          </p:nvPr>
        </p:nvSpPr>
        <p:spPr bwMode="auto">
          <a:xfrm>
            <a:off x="609600" y="61914"/>
            <a:ext cx="10972800" cy="1004887"/>
          </a:xfrm>
          <a:prstGeom prst="rect">
            <a:avLst/>
          </a:prstGeom>
          <a:noFill/>
          <a:ln w="9525">
            <a:noFill/>
            <a:miter lim="800000"/>
            <a:headEnd/>
            <a:tailEnd/>
          </a:ln>
        </p:spPr>
        <p:txBody>
          <a:bodyPr vert="horz" wrap="square" lIns="91440" tIns="45720" rIns="91440" bIns="45720" numCol="1" anchor="ctr" anchorCtr="1" compatLnSpc="1">
            <a:prstTxWarp prst="textNoShape">
              <a:avLst/>
            </a:prstTxWarp>
          </a:bodyPr>
          <a:lstStyle/>
          <a:p>
            <a:pPr lvl="0"/>
            <a:r>
              <a:rPr lang="en-US" dirty="0" smtClean="0"/>
              <a:t>Click to edit Master title style</a:t>
            </a:r>
          </a:p>
        </p:txBody>
      </p:sp>
      <p:sp>
        <p:nvSpPr>
          <p:cNvPr id="59394" name="Rectangle 2"/>
          <p:cNvSpPr>
            <a:spLocks noGrp="1" noChangeArrowheads="1"/>
          </p:cNvSpPr>
          <p:nvPr>
            <p:ph type="sldNum" sz="quarter" idx="4"/>
          </p:nvPr>
        </p:nvSpPr>
        <p:spPr bwMode="auto">
          <a:xfrm>
            <a:off x="10651067" y="6524625"/>
            <a:ext cx="1524000" cy="30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000" b="0" i="0">
                <a:solidFill>
                  <a:srgbClr val="969696"/>
                </a:solidFill>
                <a:latin typeface="Arial" charset="0"/>
              </a:defRPr>
            </a:lvl1pPr>
          </a:lstStyle>
          <a:p>
            <a:pPr eaLnBrk="0" fontAlgn="base" hangingPunct="0">
              <a:spcBef>
                <a:spcPct val="0"/>
              </a:spcBef>
              <a:spcAft>
                <a:spcPct val="0"/>
              </a:spcAft>
              <a:defRPr/>
            </a:pPr>
            <a:fld id="{0B5DDA5B-0343-4D2F-8832-B91BBE0D69BD}" type="slidenum">
              <a:rPr lang="en-US"/>
              <a:pPr eaLnBrk="0" fontAlgn="base" hangingPunct="0">
                <a:spcBef>
                  <a:spcPct val="0"/>
                </a:spcBef>
                <a:spcAft>
                  <a:spcPct val="0"/>
                </a:spcAft>
                <a:defRPr/>
              </a:pPr>
              <a:t>‹#›</a:t>
            </a:fld>
            <a:endParaRPr lang="en-US" dirty="0">
              <a:solidFill>
                <a:srgbClr val="808080"/>
              </a:solidFill>
            </a:endParaRPr>
          </a:p>
        </p:txBody>
      </p:sp>
      <p:sp>
        <p:nvSpPr>
          <p:cNvPr id="5125" name="Rectangle 4"/>
          <p:cNvSpPr>
            <a:spLocks noGrp="1" noChangeArrowheads="1"/>
          </p:cNvSpPr>
          <p:nvPr>
            <p:ph type="body" idx="1"/>
          </p:nvPr>
        </p:nvSpPr>
        <p:spPr bwMode="auto">
          <a:xfrm>
            <a:off x="203201" y="1314450"/>
            <a:ext cx="11823700" cy="539115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smtClean="0"/>
              <a:t>Click to edit Master text styles</a:t>
            </a:r>
          </a:p>
          <a:p>
            <a:pPr lvl="1"/>
            <a:r>
              <a:rPr lang="en-US" dirty="0" smtClean="0"/>
              <a:t>Second level</a:t>
            </a:r>
          </a:p>
          <a:p>
            <a:pPr lvl="2"/>
            <a:r>
              <a:rPr lang="en-US" dirty="0" smtClean="0"/>
              <a:t>Third level</a:t>
            </a:r>
          </a:p>
          <a:p>
            <a:pPr lvl="0"/>
            <a:r>
              <a:rPr lang="en-US" dirty="0" smtClean="0"/>
              <a:t>2nd Bullet</a:t>
            </a:r>
          </a:p>
        </p:txBody>
      </p:sp>
    </p:spTree>
    <p:extLst>
      <p:ext uri="{BB962C8B-B14F-4D97-AF65-F5344CB8AC3E}">
        <p14:creationId xmlns:p14="http://schemas.microsoft.com/office/powerpoint/2010/main" val="353823118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Lst>
  <p:txStyles>
    <p:titleStyle>
      <a:lvl1pPr algn="ctr" rtl="0" eaLnBrk="0" fontAlgn="base" hangingPunct="0">
        <a:spcBef>
          <a:spcPct val="0"/>
        </a:spcBef>
        <a:spcAft>
          <a:spcPct val="0"/>
        </a:spcAft>
        <a:defRPr sz="3600" b="1" i="1">
          <a:solidFill>
            <a:schemeClr val="hlink"/>
          </a:solidFill>
          <a:latin typeface="+mj-lt"/>
          <a:ea typeface="+mj-ea"/>
          <a:cs typeface="+mj-cs"/>
        </a:defRPr>
      </a:lvl1pPr>
      <a:lvl2pPr algn="ctr" rtl="0" eaLnBrk="0" fontAlgn="base" hangingPunct="0">
        <a:spcBef>
          <a:spcPct val="0"/>
        </a:spcBef>
        <a:spcAft>
          <a:spcPct val="0"/>
        </a:spcAft>
        <a:defRPr sz="3600" b="1" i="1">
          <a:solidFill>
            <a:schemeClr val="hlink"/>
          </a:solidFill>
          <a:latin typeface="Arial" charset="0"/>
        </a:defRPr>
      </a:lvl2pPr>
      <a:lvl3pPr algn="ctr" rtl="0" eaLnBrk="0" fontAlgn="base" hangingPunct="0">
        <a:spcBef>
          <a:spcPct val="0"/>
        </a:spcBef>
        <a:spcAft>
          <a:spcPct val="0"/>
        </a:spcAft>
        <a:defRPr sz="3600" b="1" i="1">
          <a:solidFill>
            <a:schemeClr val="hlink"/>
          </a:solidFill>
          <a:latin typeface="Arial" charset="0"/>
        </a:defRPr>
      </a:lvl3pPr>
      <a:lvl4pPr algn="ctr" rtl="0" eaLnBrk="0" fontAlgn="base" hangingPunct="0">
        <a:spcBef>
          <a:spcPct val="0"/>
        </a:spcBef>
        <a:spcAft>
          <a:spcPct val="0"/>
        </a:spcAft>
        <a:defRPr sz="3600" b="1" i="1">
          <a:solidFill>
            <a:schemeClr val="hlink"/>
          </a:solidFill>
          <a:latin typeface="Arial" charset="0"/>
        </a:defRPr>
      </a:lvl4pPr>
      <a:lvl5pPr algn="ctr" rtl="0" eaLnBrk="0" fontAlgn="base" hangingPunct="0">
        <a:spcBef>
          <a:spcPct val="0"/>
        </a:spcBef>
        <a:spcAft>
          <a:spcPct val="0"/>
        </a:spcAft>
        <a:defRPr sz="3600" b="1" i="1">
          <a:solidFill>
            <a:schemeClr val="hlink"/>
          </a:solidFill>
          <a:latin typeface="Arial" charset="0"/>
        </a:defRPr>
      </a:lvl5pPr>
      <a:lvl6pPr marL="457200" algn="ctr" rtl="0" eaLnBrk="0" fontAlgn="base" hangingPunct="0">
        <a:spcBef>
          <a:spcPct val="0"/>
        </a:spcBef>
        <a:spcAft>
          <a:spcPct val="0"/>
        </a:spcAft>
        <a:defRPr sz="3600" b="1" i="1">
          <a:solidFill>
            <a:schemeClr val="hlink"/>
          </a:solidFill>
          <a:latin typeface="Arial" charset="0"/>
        </a:defRPr>
      </a:lvl6pPr>
      <a:lvl7pPr marL="914400" algn="ctr" rtl="0" eaLnBrk="0" fontAlgn="base" hangingPunct="0">
        <a:spcBef>
          <a:spcPct val="0"/>
        </a:spcBef>
        <a:spcAft>
          <a:spcPct val="0"/>
        </a:spcAft>
        <a:defRPr sz="3600" b="1" i="1">
          <a:solidFill>
            <a:schemeClr val="hlink"/>
          </a:solidFill>
          <a:latin typeface="Arial" charset="0"/>
        </a:defRPr>
      </a:lvl7pPr>
      <a:lvl8pPr marL="1371600" algn="ctr" rtl="0" eaLnBrk="0" fontAlgn="base" hangingPunct="0">
        <a:spcBef>
          <a:spcPct val="0"/>
        </a:spcBef>
        <a:spcAft>
          <a:spcPct val="0"/>
        </a:spcAft>
        <a:defRPr sz="3600" b="1" i="1">
          <a:solidFill>
            <a:schemeClr val="hlink"/>
          </a:solidFill>
          <a:latin typeface="Arial" charset="0"/>
        </a:defRPr>
      </a:lvl8pPr>
      <a:lvl9pPr marL="1828800" algn="ctr" rtl="0" eaLnBrk="0" fontAlgn="base" hangingPunct="0">
        <a:spcBef>
          <a:spcPct val="0"/>
        </a:spcBef>
        <a:spcAft>
          <a:spcPct val="0"/>
        </a:spcAft>
        <a:defRPr sz="3600" b="1" i="1">
          <a:solidFill>
            <a:schemeClr val="hlink"/>
          </a:solidFill>
          <a:latin typeface="Arial" charset="0"/>
        </a:defRPr>
      </a:lvl9pPr>
    </p:titleStyle>
    <p:bodyStyle>
      <a:lvl1pPr marL="285750" indent="-285750" algn="l" rtl="0" eaLnBrk="0" fontAlgn="base" hangingPunct="0">
        <a:spcBef>
          <a:spcPct val="20000"/>
        </a:spcBef>
        <a:spcAft>
          <a:spcPct val="0"/>
        </a:spcAft>
        <a:buClr>
          <a:schemeClr val="tx1"/>
        </a:buClr>
        <a:buChar char="•"/>
        <a:defRPr sz="2400" b="1">
          <a:solidFill>
            <a:schemeClr val="tx1"/>
          </a:solidFill>
          <a:latin typeface="+mn-lt"/>
          <a:ea typeface="+mn-ea"/>
          <a:cs typeface="+mn-cs"/>
        </a:defRPr>
      </a:lvl1pPr>
      <a:lvl2pPr marL="688975" indent="-288925" algn="l" rtl="0" eaLnBrk="0" fontAlgn="base" hangingPunct="0">
        <a:spcBef>
          <a:spcPct val="20000"/>
        </a:spcBef>
        <a:spcAft>
          <a:spcPct val="0"/>
        </a:spcAft>
        <a:buClr>
          <a:schemeClr val="tx1"/>
        </a:buClr>
        <a:buChar char="•"/>
        <a:defRPr sz="2000" b="1">
          <a:solidFill>
            <a:schemeClr val="tx1"/>
          </a:solidFill>
          <a:latin typeface="+mn-lt"/>
        </a:defRPr>
      </a:lvl2pPr>
      <a:lvl3pPr marL="1027113" indent="-223838" algn="l" rtl="0" eaLnBrk="0" fontAlgn="base" hangingPunct="0">
        <a:spcBef>
          <a:spcPct val="20000"/>
        </a:spcBef>
        <a:spcAft>
          <a:spcPct val="0"/>
        </a:spcAft>
        <a:buClr>
          <a:schemeClr val="tx1"/>
        </a:buClr>
        <a:buChar char="•"/>
        <a:defRPr sz="2000" b="1">
          <a:solidFill>
            <a:schemeClr val="tx1"/>
          </a:solidFill>
          <a:latin typeface="+mn-lt"/>
        </a:defRPr>
      </a:lvl3pPr>
      <a:lvl4pPr marL="1600200" indent="-228600" algn="l" rtl="0" eaLnBrk="0" fontAlgn="base" hangingPunct="0">
        <a:spcBef>
          <a:spcPct val="20000"/>
        </a:spcBef>
        <a:spcAft>
          <a:spcPct val="0"/>
        </a:spcAft>
        <a:buClr>
          <a:srgbClr val="FFFF00"/>
        </a:buClr>
        <a:buSzPct val="120000"/>
        <a:buChar char="•"/>
        <a:defRPr sz="2000" b="1">
          <a:solidFill>
            <a:srgbClr val="FFFFFF"/>
          </a:solidFill>
          <a:latin typeface="+mn-lt"/>
        </a:defRPr>
      </a:lvl4pPr>
      <a:lvl5pPr marL="2057400" indent="-228600" algn="l" rtl="0" eaLnBrk="0" fontAlgn="base" hangingPunct="0">
        <a:spcBef>
          <a:spcPct val="20000"/>
        </a:spcBef>
        <a:spcAft>
          <a:spcPct val="0"/>
        </a:spcAft>
        <a:buClr>
          <a:srgbClr val="FFFF00"/>
        </a:buClr>
        <a:buSzPct val="120000"/>
        <a:buChar char="•"/>
        <a:defRPr sz="2000" b="1">
          <a:solidFill>
            <a:srgbClr val="FFFFFF"/>
          </a:solidFill>
          <a:latin typeface="+mn-lt"/>
        </a:defRPr>
      </a:lvl5pPr>
      <a:lvl6pPr marL="2514600" indent="-228600" algn="l" rtl="0" eaLnBrk="0" fontAlgn="base" hangingPunct="0">
        <a:spcBef>
          <a:spcPct val="20000"/>
        </a:spcBef>
        <a:spcAft>
          <a:spcPct val="0"/>
        </a:spcAft>
        <a:buClr>
          <a:srgbClr val="FFFF00"/>
        </a:buClr>
        <a:buSzPct val="120000"/>
        <a:buChar char="•"/>
        <a:defRPr sz="2000" b="1">
          <a:solidFill>
            <a:srgbClr val="FFFFFF"/>
          </a:solidFill>
          <a:latin typeface="+mn-lt"/>
        </a:defRPr>
      </a:lvl6pPr>
      <a:lvl7pPr marL="2971800" indent="-228600" algn="l" rtl="0" eaLnBrk="0" fontAlgn="base" hangingPunct="0">
        <a:spcBef>
          <a:spcPct val="20000"/>
        </a:spcBef>
        <a:spcAft>
          <a:spcPct val="0"/>
        </a:spcAft>
        <a:buClr>
          <a:srgbClr val="FFFF00"/>
        </a:buClr>
        <a:buSzPct val="120000"/>
        <a:buChar char="•"/>
        <a:defRPr sz="2000" b="1">
          <a:solidFill>
            <a:srgbClr val="FFFFFF"/>
          </a:solidFill>
          <a:latin typeface="+mn-lt"/>
        </a:defRPr>
      </a:lvl7pPr>
      <a:lvl8pPr marL="3429000" indent="-228600" algn="l" rtl="0" eaLnBrk="0" fontAlgn="base" hangingPunct="0">
        <a:spcBef>
          <a:spcPct val="20000"/>
        </a:spcBef>
        <a:spcAft>
          <a:spcPct val="0"/>
        </a:spcAft>
        <a:buClr>
          <a:srgbClr val="FFFF00"/>
        </a:buClr>
        <a:buSzPct val="120000"/>
        <a:buChar char="•"/>
        <a:defRPr sz="2000" b="1">
          <a:solidFill>
            <a:srgbClr val="FFFFFF"/>
          </a:solidFill>
          <a:latin typeface="+mn-lt"/>
        </a:defRPr>
      </a:lvl8pPr>
      <a:lvl9pPr marL="3886200" indent="-228600" algn="l" rtl="0" eaLnBrk="0" fontAlgn="base" hangingPunct="0">
        <a:spcBef>
          <a:spcPct val="20000"/>
        </a:spcBef>
        <a:spcAft>
          <a:spcPct val="0"/>
        </a:spcAft>
        <a:buClr>
          <a:srgbClr val="FFFF00"/>
        </a:buClr>
        <a:buSzPct val="120000"/>
        <a:buChar char="•"/>
        <a:defRPr sz="2000" b="1">
          <a:solidFill>
            <a:srgbClr val="FFFFFF"/>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hyperlink" Target="mailto:desiree.mchan@us.af.mil" TargetMode="External"/><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hyperlink" Target="mailto:733MG.733CES.WorkOrderRequests@us.af.mil" TargetMode="External"/><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hyperlink" Target="mailto:michael.franceschini.3@us.af.mil" TargetMode="External"/><Relationship Id="rId2" Type="http://schemas.openxmlformats.org/officeDocument/2006/relationships/notesSlide" Target="../notesSlides/notesSlide23.xml"/><Relationship Id="rId1" Type="http://schemas.openxmlformats.org/officeDocument/2006/relationships/slideLayout" Target="../slideLayouts/slideLayout2.xml"/><Relationship Id="rId4" Type="http://schemas.openxmlformats.org/officeDocument/2006/relationships/hyperlink" Target="mailto:thomas.gunther@us.af.mil" TargetMode="External"/></Relationships>
</file>

<file path=ppt/slides/_rels/slide25.xml.rels><?xml version="1.0" encoding="UTF-8" standalone="yes"?>
<Relationships xmlns="http://schemas.openxmlformats.org/package/2006/relationships"><Relationship Id="rId3" Type="http://schemas.openxmlformats.org/officeDocument/2006/relationships/hyperlink" Target="mailto:thomas.gunther@us.af.mil" TargetMode="External"/><Relationship Id="rId2" Type="http://schemas.openxmlformats.org/officeDocument/2006/relationships/notesSlide" Target="../notesSlides/notesSlide24.xml"/><Relationship Id="rId1" Type="http://schemas.openxmlformats.org/officeDocument/2006/relationships/slideLayout" Target="../slideLayouts/slideLayout2.xml"/><Relationship Id="rId4" Type="http://schemas.openxmlformats.org/officeDocument/2006/relationships/hyperlink" Target="mailto:janice.mcghee@us.af.mil" TargetMode="Externa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hyperlink" Target="mailto:janice.mcghee@us.af.mil" TargetMode="External"/><Relationship Id="rId2" Type="http://schemas.openxmlformats.org/officeDocument/2006/relationships/notesSlide" Target="../notesSlides/notesSlide26.xml"/><Relationship Id="rId1" Type="http://schemas.openxmlformats.org/officeDocument/2006/relationships/slideLayout" Target="../slideLayouts/slideLayout2.xml"/><Relationship Id="rId5" Type="http://schemas.openxmlformats.org/officeDocument/2006/relationships/image" Target="../media/image8.jpeg"/><Relationship Id="rId4" Type="http://schemas.openxmlformats.org/officeDocument/2006/relationships/hyperlink" Target="mailto:ichael.franceschini.3@us.af.mil" TargetMode="External"/></Relationships>
</file>

<file path=ppt/slides/_rels/slide28.xml.rels><?xml version="1.0" encoding="UTF-8" standalone="yes"?>
<Relationships xmlns="http://schemas.openxmlformats.org/package/2006/relationships"><Relationship Id="rId3" Type="http://schemas.openxmlformats.org/officeDocument/2006/relationships/hyperlink" Target="mailto:michael.franceschini.3@us.af.mil" TargetMode="External"/><Relationship Id="rId2" Type="http://schemas.openxmlformats.org/officeDocument/2006/relationships/notesSlide" Target="../notesSlides/notesSlide27.xml"/><Relationship Id="rId1" Type="http://schemas.openxmlformats.org/officeDocument/2006/relationships/slideLayout" Target="../slideLayouts/slideLayout2.xml"/><Relationship Id="rId5" Type="http://schemas.openxmlformats.org/officeDocument/2006/relationships/hyperlink" Target="mailto:janice.mcghee@us.af.mil" TargetMode="External"/><Relationship Id="rId4" Type="http://schemas.openxmlformats.org/officeDocument/2006/relationships/hyperlink" Target="mailto:thomas.gunther@us.af.mil" TargetMode="Externa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hyperlink" Target="mailto:christopher.nye@us.af.mil" TargetMode="External"/><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10.wmf"/><Relationship Id="rId2" Type="http://schemas.openxmlformats.org/officeDocument/2006/relationships/notesSlide" Target="../notesSlides/notesSlide33.xml"/><Relationship Id="rId1" Type="http://schemas.openxmlformats.org/officeDocument/2006/relationships/slideLayout" Target="../slideLayouts/slideLayout2.xml"/><Relationship Id="rId6" Type="http://schemas.openxmlformats.org/officeDocument/2006/relationships/image" Target="../media/image13.png"/><Relationship Id="rId5" Type="http://schemas.openxmlformats.org/officeDocument/2006/relationships/image" Target="../media/image12.wmf"/><Relationship Id="rId4" Type="http://schemas.openxmlformats.org/officeDocument/2006/relationships/image" Target="../media/image11.wmf"/></Relationships>
</file>

<file path=ppt/slides/_rels/slide35.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3.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2.xml"/><Relationship Id="rId1" Type="http://schemas.openxmlformats.org/officeDocument/2006/relationships/vmlDrawing" Target="../drawings/vmlDrawing1.vml"/><Relationship Id="rId5" Type="http://schemas.openxmlformats.org/officeDocument/2006/relationships/image" Target="../media/image5.wmf"/><Relationship Id="rId4" Type="http://schemas.openxmlformats.org/officeDocument/2006/relationships/oleObject" Target="../embeddings/oleObject1.bin"/></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41.xml"/><Relationship Id="rId1" Type="http://schemas.openxmlformats.org/officeDocument/2006/relationships/slideLayout" Target="../slideLayouts/slideLayout2.xml"/><Relationship Id="rId4" Type="http://schemas.openxmlformats.org/officeDocument/2006/relationships/image" Target="../media/image17.jpeg"/></Relationships>
</file>

<file path=ppt/slides/_rels/slide44.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44.xml"/><Relationship Id="rId1" Type="http://schemas.openxmlformats.org/officeDocument/2006/relationships/slideLayout" Target="../slideLayouts/slideLayout2.xml"/><Relationship Id="rId4" Type="http://schemas.openxmlformats.org/officeDocument/2006/relationships/image" Target="../media/image21.jpe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3">
            <a:alphaModFix amt="51000"/>
            <a:lum/>
          </a:blip>
          <a:srcRect/>
          <a:stretch>
            <a:fillRect l="-1000" r="-1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idx="4294967295"/>
          </p:nvPr>
        </p:nvSpPr>
        <p:spPr>
          <a:xfrm>
            <a:off x="0" y="593724"/>
            <a:ext cx="12192000" cy="3925521"/>
          </a:xfrm>
        </p:spPr>
        <p:txBody>
          <a:bodyPr anchor="ctr" anchorCtr="0"/>
          <a:lstStyle/>
          <a:p>
            <a:r>
              <a:rPr lang="en-US" sz="3600" dirty="0" smtClean="0">
                <a:ln w="15875">
                  <a:solidFill>
                    <a:schemeClr val="tx1"/>
                  </a:solidFill>
                </a:ln>
                <a:solidFill>
                  <a:schemeClr val="tx2">
                    <a:lumMod val="60000"/>
                    <a:lumOff val="40000"/>
                  </a:schemeClr>
                </a:solidFill>
              </a:rPr>
              <a:t>FORT EUSTIS </a:t>
            </a:r>
            <a:br>
              <a:rPr lang="en-US" sz="3600" dirty="0" smtClean="0">
                <a:ln w="15875">
                  <a:solidFill>
                    <a:schemeClr val="tx1"/>
                  </a:solidFill>
                </a:ln>
                <a:solidFill>
                  <a:schemeClr val="tx2">
                    <a:lumMod val="60000"/>
                    <a:lumOff val="40000"/>
                  </a:schemeClr>
                </a:solidFill>
              </a:rPr>
            </a:br>
            <a:r>
              <a:rPr lang="en-US" sz="3600" dirty="0" smtClean="0">
                <a:ln w="15875">
                  <a:solidFill>
                    <a:schemeClr val="tx1"/>
                  </a:solidFill>
                </a:ln>
                <a:solidFill>
                  <a:schemeClr val="tx2">
                    <a:lumMod val="60000"/>
                    <a:lumOff val="40000"/>
                  </a:schemeClr>
                </a:solidFill>
              </a:rPr>
              <a:t>FACILITY MANAGER PROGRAM</a:t>
            </a:r>
            <a:endParaRPr lang="en-US" sz="3600" dirty="0">
              <a:ln w="15875">
                <a:solidFill>
                  <a:schemeClr val="tx1"/>
                </a:solidFill>
              </a:ln>
              <a:solidFill>
                <a:schemeClr val="tx2">
                  <a:lumMod val="60000"/>
                  <a:lumOff val="40000"/>
                </a:schemeClr>
              </a:solidFill>
            </a:endParaRPr>
          </a:p>
        </p:txBody>
      </p:sp>
    </p:spTree>
    <p:extLst>
      <p:ext uri="{BB962C8B-B14F-4D97-AF65-F5344CB8AC3E}">
        <p14:creationId xmlns:p14="http://schemas.microsoft.com/office/powerpoint/2010/main" val="314705682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FACILITY MANAGER RESPONSIBILITIES</a:t>
            </a:r>
            <a:endParaRPr lang="en-US" dirty="0"/>
          </a:p>
        </p:txBody>
      </p:sp>
      <p:sp>
        <p:nvSpPr>
          <p:cNvPr id="3" name="Content Placeholder 2"/>
          <p:cNvSpPr>
            <a:spLocks noGrp="1"/>
          </p:cNvSpPr>
          <p:nvPr>
            <p:ph idx="1"/>
          </p:nvPr>
        </p:nvSpPr>
        <p:spPr/>
        <p:txBody>
          <a:bodyPr/>
          <a:lstStyle/>
          <a:p>
            <a:r>
              <a:rPr lang="en-US" b="0" dirty="0"/>
              <a:t>Provide detailed descriptions of work requirements</a:t>
            </a:r>
            <a:r>
              <a:rPr lang="en-US" b="0" dirty="0">
                <a:solidFill>
                  <a:srgbClr val="FF0000"/>
                </a:solidFill>
              </a:rPr>
              <a:t> </a:t>
            </a:r>
            <a:r>
              <a:rPr lang="en-US" b="0" dirty="0"/>
              <a:t>to Operations Flight (332s) or Customer Service Desk (Service </a:t>
            </a:r>
            <a:r>
              <a:rPr lang="en-US" b="0" dirty="0" smtClean="0"/>
              <a:t>Requests [SRs])</a:t>
            </a:r>
            <a:endParaRPr lang="en-US" b="0" dirty="0"/>
          </a:p>
          <a:p>
            <a:pPr lvl="1"/>
            <a:r>
              <a:rPr lang="en-US" b="0" dirty="0"/>
              <a:t>Vague or incomplete 332s will be </a:t>
            </a:r>
            <a:r>
              <a:rPr lang="en-US" b="0" dirty="0" smtClean="0"/>
              <a:t>returned</a:t>
            </a:r>
            <a:endParaRPr lang="en-US" b="0" dirty="0"/>
          </a:p>
          <a:p>
            <a:endParaRPr lang="en-US" b="0" dirty="0"/>
          </a:p>
          <a:p>
            <a:r>
              <a:rPr lang="en-US" b="0" dirty="0"/>
              <a:t>Keep a log book of all Work Requests (332s, </a:t>
            </a:r>
            <a:r>
              <a:rPr lang="en-US" b="0" dirty="0" smtClean="0"/>
              <a:t>813s </a:t>
            </a:r>
            <a:r>
              <a:rPr lang="en-US" b="0" dirty="0"/>
              <a:t>&amp; Service </a:t>
            </a:r>
            <a:r>
              <a:rPr lang="en-US" b="0" dirty="0" smtClean="0"/>
              <a:t>Requests)</a:t>
            </a:r>
            <a:endParaRPr lang="en-US" b="0" dirty="0"/>
          </a:p>
          <a:p>
            <a:pPr lvl="1"/>
            <a:r>
              <a:rPr lang="en-US" b="0" dirty="0"/>
              <a:t>Prevent duplicate requests</a:t>
            </a:r>
          </a:p>
          <a:p>
            <a:pPr lvl="1"/>
            <a:r>
              <a:rPr lang="en-US" b="0" dirty="0"/>
              <a:t>Keep copies of all AF Form 332s/813s </a:t>
            </a:r>
            <a:r>
              <a:rPr lang="en-US" b="0" dirty="0" smtClean="0"/>
              <a:t>submitted</a:t>
            </a:r>
            <a:endParaRPr lang="en-US" b="0" dirty="0"/>
          </a:p>
          <a:p>
            <a:pPr lvl="1"/>
            <a:endParaRPr lang="en-US" b="0" dirty="0"/>
          </a:p>
          <a:p>
            <a:r>
              <a:rPr lang="en-US" b="0" dirty="0"/>
              <a:t>Keep Commanders and leadership informed of progress of work </a:t>
            </a:r>
            <a:r>
              <a:rPr lang="en-US" b="0" dirty="0" smtClean="0"/>
              <a:t>orders &amp; SRs</a:t>
            </a:r>
            <a:endParaRPr lang="en-US" b="0" dirty="0"/>
          </a:p>
          <a:p>
            <a:pPr lvl="1"/>
            <a:r>
              <a:rPr lang="en-US" b="0" dirty="0"/>
              <a:t>The Base Civil Engineer (BCE) should not be the first </a:t>
            </a:r>
            <a:r>
              <a:rPr lang="en-US" b="0" dirty="0" smtClean="0"/>
              <a:t>CES POC contacted</a:t>
            </a:r>
            <a:endParaRPr lang="en-US" b="0" dirty="0"/>
          </a:p>
          <a:p>
            <a:pPr lvl="1"/>
            <a:endParaRPr lang="en-US" b="0" dirty="0"/>
          </a:p>
          <a:p>
            <a:r>
              <a:rPr lang="en-US" b="0" dirty="0"/>
              <a:t>Ensure building occupants know who the FM is and how to contact you with work </a:t>
            </a:r>
            <a:r>
              <a:rPr lang="en-US" b="0" dirty="0" smtClean="0"/>
              <a:t>requirements</a:t>
            </a:r>
            <a:endParaRPr lang="en-US" b="0" dirty="0"/>
          </a:p>
          <a:p>
            <a:pPr marL="0" indent="0">
              <a:buNone/>
            </a:pPr>
            <a:endParaRPr lang="en-US" b="0" dirty="0"/>
          </a:p>
          <a:p>
            <a:endParaRPr lang="en-US" b="0" dirty="0"/>
          </a:p>
        </p:txBody>
      </p:sp>
      <p:sp>
        <p:nvSpPr>
          <p:cNvPr id="5" name="Slide Number Placeholder 4"/>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74BDC52-836B-4C95-8085-BFD71CF66637}" type="slidenum">
              <a:rPr kumimoji="0" lang="en-US" sz="1000" b="0" i="0" u="none" strike="noStrike" kern="1200" cap="none" spc="0" normalizeH="0" baseline="0" noProof="0" smtClean="0">
                <a:ln>
                  <a:noFill/>
                </a:ln>
                <a:solidFill>
                  <a:srgbClr val="969696"/>
                </a:solidFill>
                <a:effectLst/>
                <a:uLnTx/>
                <a:uFillTx/>
                <a:latin typeface="Arial"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en-US" sz="1000" b="0" i="0" u="none" strike="noStrike" kern="1200" cap="none" spc="0" normalizeH="0" baseline="0" noProof="0" dirty="0">
              <a:ln>
                <a:noFill/>
              </a:ln>
              <a:solidFill>
                <a:srgbClr val="969696"/>
              </a:solidFill>
              <a:effectLst/>
              <a:uLnTx/>
              <a:uFillTx/>
              <a:latin typeface="Arial" charset="0"/>
              <a:ea typeface="+mn-ea"/>
              <a:cs typeface="+mn-cs"/>
            </a:endParaRPr>
          </a:p>
        </p:txBody>
      </p:sp>
    </p:spTree>
    <p:extLst>
      <p:ext uri="{BB962C8B-B14F-4D97-AF65-F5344CB8AC3E}">
        <p14:creationId xmlns:p14="http://schemas.microsoft.com/office/powerpoint/2010/main" val="210252176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FACILITY MANAGER RESPONSIBILITIES</a:t>
            </a:r>
            <a:endParaRPr lang="en-US" dirty="0"/>
          </a:p>
        </p:txBody>
      </p:sp>
      <p:sp>
        <p:nvSpPr>
          <p:cNvPr id="3" name="Content Placeholder 2"/>
          <p:cNvSpPr>
            <a:spLocks noGrp="1"/>
          </p:cNvSpPr>
          <p:nvPr>
            <p:ph idx="1"/>
          </p:nvPr>
        </p:nvSpPr>
        <p:spPr>
          <a:xfrm>
            <a:off x="203201" y="1066801"/>
            <a:ext cx="11823700" cy="5638799"/>
          </a:xfrm>
        </p:spPr>
        <p:txBody>
          <a:bodyPr>
            <a:normAutofit lnSpcReduction="10000"/>
          </a:bodyPr>
          <a:lstStyle/>
          <a:p>
            <a:pPr marL="0" indent="0" algn="ctr">
              <a:buNone/>
            </a:pPr>
            <a:r>
              <a:rPr lang="en-US" dirty="0" smtClean="0"/>
              <a:t>Hurricanes and Other Inclement Weather</a:t>
            </a:r>
          </a:p>
          <a:p>
            <a:r>
              <a:rPr lang="en-US" b="0" dirty="0" smtClean="0"/>
              <a:t>Before event, secure all loose objects outdoors or bring inside if possible</a:t>
            </a:r>
          </a:p>
          <a:p>
            <a:r>
              <a:rPr lang="en-US" b="0" dirty="0" smtClean="0"/>
              <a:t>Move GOVs and POVs away from large trees or possible flying debris</a:t>
            </a:r>
          </a:p>
          <a:p>
            <a:r>
              <a:rPr lang="en-US" b="0" dirty="0" smtClean="0"/>
              <a:t>If building is subject to flooding, or has a basement, move assets to upper floors or elevate if possible</a:t>
            </a:r>
          </a:p>
          <a:p>
            <a:r>
              <a:rPr lang="en-US" b="0" dirty="0" smtClean="0"/>
              <a:t>Secure all facilities (windows and doors) upon leaving and cover sensitive equipment that may be damaged by intruding water</a:t>
            </a:r>
          </a:p>
          <a:p>
            <a:r>
              <a:rPr lang="en-US" b="0" dirty="0" smtClean="0"/>
              <a:t>After inclement weather (e.g. wind, hurricane), ensure a visual inspection of facilities for incident damage (tree/wind damage) is completed in a timely and </a:t>
            </a:r>
            <a:r>
              <a:rPr lang="en-US" b="0" u="sng" dirty="0" smtClean="0"/>
              <a:t>safe</a:t>
            </a:r>
            <a:r>
              <a:rPr lang="en-US" b="0" dirty="0" smtClean="0"/>
              <a:t> manner</a:t>
            </a:r>
          </a:p>
          <a:p>
            <a:pPr lvl="1"/>
            <a:r>
              <a:rPr lang="en-US" b="0" dirty="0" smtClean="0"/>
              <a:t>Including when installation is operating under limited conditions, OR if installation is open on weekends</a:t>
            </a:r>
          </a:p>
          <a:p>
            <a:r>
              <a:rPr lang="en-US" b="0" dirty="0" smtClean="0"/>
              <a:t>Report all damage and outages to CES at 878-5225/4357.  </a:t>
            </a:r>
            <a:r>
              <a:rPr lang="en-US" dirty="0" smtClean="0">
                <a:solidFill>
                  <a:srgbClr val="FF0000"/>
                </a:solidFill>
              </a:rPr>
              <a:t>Call 9-1-1 if it is an emergency </a:t>
            </a:r>
          </a:p>
          <a:p>
            <a:r>
              <a:rPr lang="en-US" b="0" dirty="0" smtClean="0"/>
              <a:t>Email photos of damage to </a:t>
            </a:r>
            <a:r>
              <a:rPr lang="en-US" b="0" u="sng" dirty="0" smtClean="0"/>
              <a:t>733MSG.733CES.WorkOrderRequests@us.af.mil</a:t>
            </a:r>
            <a:endParaRPr lang="en-US" b="0" u="sng" dirty="0"/>
          </a:p>
          <a:p>
            <a:endParaRPr lang="en-US" b="0" dirty="0"/>
          </a:p>
        </p:txBody>
      </p:sp>
      <p:sp>
        <p:nvSpPr>
          <p:cNvPr id="5" name="Slide Number Placeholder 4"/>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74BDC52-836B-4C95-8085-BFD71CF66637}" type="slidenum">
              <a:rPr kumimoji="0" lang="en-US" sz="1000" b="0" i="0" u="none" strike="noStrike" kern="1200" cap="none" spc="0" normalizeH="0" baseline="0" noProof="0" smtClean="0">
                <a:ln>
                  <a:noFill/>
                </a:ln>
                <a:solidFill>
                  <a:srgbClr val="969696"/>
                </a:solidFill>
                <a:effectLst/>
                <a:uLnTx/>
                <a:uFillTx/>
                <a:latin typeface="Arial"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en-US" sz="1000" b="0" i="0" u="none" strike="noStrike" kern="1200" cap="none" spc="0" normalizeH="0" baseline="0" noProof="0" dirty="0">
              <a:ln>
                <a:noFill/>
              </a:ln>
              <a:solidFill>
                <a:srgbClr val="969696"/>
              </a:solidFill>
              <a:effectLst/>
              <a:uLnTx/>
              <a:uFillTx/>
              <a:latin typeface="Arial" charset="0"/>
              <a:ea typeface="+mn-ea"/>
              <a:cs typeface="+mn-cs"/>
            </a:endParaRPr>
          </a:p>
        </p:txBody>
      </p:sp>
    </p:spTree>
    <p:extLst>
      <p:ext uri="{BB962C8B-B14F-4D97-AF65-F5344CB8AC3E}">
        <p14:creationId xmlns:p14="http://schemas.microsoft.com/office/powerpoint/2010/main" val="114405672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FACILITY MANAGER RESPONSIBILITIES</a:t>
            </a:r>
            <a:endParaRPr lang="en-US" dirty="0"/>
          </a:p>
        </p:txBody>
      </p:sp>
      <p:sp>
        <p:nvSpPr>
          <p:cNvPr id="3" name="Content Placeholder 2"/>
          <p:cNvSpPr>
            <a:spLocks noGrp="1"/>
          </p:cNvSpPr>
          <p:nvPr>
            <p:ph idx="1"/>
          </p:nvPr>
        </p:nvSpPr>
        <p:spPr>
          <a:xfrm>
            <a:off x="184150" y="1090613"/>
            <a:ext cx="11823700" cy="5410200"/>
          </a:xfrm>
        </p:spPr>
        <p:txBody>
          <a:bodyPr>
            <a:normAutofit/>
          </a:bodyPr>
          <a:lstStyle/>
          <a:p>
            <a:pPr marL="0" indent="0" algn="ctr">
              <a:buNone/>
            </a:pPr>
            <a:r>
              <a:rPr lang="en-US" dirty="0" smtClean="0"/>
              <a:t>Snow &amp; Cold Weather</a:t>
            </a:r>
          </a:p>
          <a:p>
            <a:r>
              <a:rPr lang="en-US" b="0" dirty="0" smtClean="0"/>
              <a:t>Before event, make sure heat is operational, and faucets are on a drip if applicable</a:t>
            </a:r>
          </a:p>
          <a:p>
            <a:r>
              <a:rPr lang="en-US" b="0" dirty="0" smtClean="0"/>
              <a:t>Consolidate GOVs in one corner of parking lot for plowing</a:t>
            </a:r>
          </a:p>
          <a:p>
            <a:r>
              <a:rPr lang="en-US" b="0" dirty="0" smtClean="0"/>
              <a:t>Removal </a:t>
            </a:r>
            <a:r>
              <a:rPr lang="en-US" b="0" dirty="0"/>
              <a:t>of snow/ice from entrance ways &amp; sidewalks (300’ radius</a:t>
            </a:r>
            <a:r>
              <a:rPr lang="en-US" b="0" dirty="0" smtClean="0"/>
              <a:t>)</a:t>
            </a:r>
          </a:p>
          <a:p>
            <a:pPr lvl="1"/>
            <a:r>
              <a:rPr lang="en-US" b="0" dirty="0" smtClean="0"/>
              <a:t>Sand and Salt will be stockpiled in the CES compound and available for pickup upon notification</a:t>
            </a:r>
          </a:p>
          <a:p>
            <a:pPr lvl="2"/>
            <a:r>
              <a:rPr lang="en-US" b="0" dirty="0" smtClean="0"/>
              <a:t>BYOB – Bring your own Bucket, Shovel, and GOV…No truckloads, No dump trucks</a:t>
            </a:r>
            <a:endParaRPr lang="en-US" b="0" dirty="0"/>
          </a:p>
          <a:p>
            <a:r>
              <a:rPr lang="en-US" b="0" dirty="0" smtClean="0"/>
              <a:t>After inclement weather, ensure a visual inspection of facilities for damage (frozen pipes, leaks, tree/wind damage) is completed in a timely and </a:t>
            </a:r>
            <a:r>
              <a:rPr lang="en-US" b="0" u="sng" dirty="0" smtClean="0"/>
              <a:t>safe</a:t>
            </a:r>
            <a:r>
              <a:rPr lang="en-US" b="0" dirty="0" smtClean="0"/>
              <a:t> manner</a:t>
            </a:r>
          </a:p>
          <a:p>
            <a:pPr lvl="1"/>
            <a:r>
              <a:rPr lang="en-US" b="0" dirty="0" smtClean="0"/>
              <a:t>Including when installation is operating under limited conditions, OR if installation is open on weekends</a:t>
            </a:r>
          </a:p>
          <a:p>
            <a:r>
              <a:rPr lang="en-US" b="0" dirty="0" smtClean="0"/>
              <a:t>JBLE Snow/Ice Removal Plan </a:t>
            </a:r>
            <a:r>
              <a:rPr lang="en-US" b="0" dirty="0"/>
              <a:t>is available at </a:t>
            </a:r>
            <a:r>
              <a:rPr lang="en-US" b="0" u="sng" dirty="0">
                <a:solidFill>
                  <a:schemeClr val="accent2">
                    <a:lumMod val="50000"/>
                  </a:schemeClr>
                </a:solidFill>
              </a:rPr>
              <a:t>https://www.jble.af.mil/Units/Army/733D-Civil-Engineer-Division</a:t>
            </a:r>
            <a:r>
              <a:rPr lang="en-US" b="0" dirty="0"/>
              <a:t>/</a:t>
            </a:r>
          </a:p>
          <a:p>
            <a:endParaRPr lang="en-US" b="0" dirty="0"/>
          </a:p>
        </p:txBody>
      </p:sp>
      <p:sp>
        <p:nvSpPr>
          <p:cNvPr id="5" name="Slide Number Placeholder 4"/>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74BDC52-836B-4C95-8085-BFD71CF66637}" type="slidenum">
              <a:rPr kumimoji="0" lang="en-US" sz="1000" b="0" i="0" u="none" strike="noStrike" kern="1200" cap="none" spc="0" normalizeH="0" baseline="0" noProof="0" smtClean="0">
                <a:ln>
                  <a:noFill/>
                </a:ln>
                <a:solidFill>
                  <a:srgbClr val="969696"/>
                </a:solidFill>
                <a:effectLst/>
                <a:uLnTx/>
                <a:uFillTx/>
                <a:latin typeface="Arial"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en-US" sz="1000" b="0" i="0" u="none" strike="noStrike" kern="1200" cap="none" spc="0" normalizeH="0" baseline="0" noProof="0" dirty="0">
              <a:ln>
                <a:noFill/>
              </a:ln>
              <a:solidFill>
                <a:srgbClr val="969696"/>
              </a:solidFill>
              <a:effectLst/>
              <a:uLnTx/>
              <a:uFillTx/>
              <a:latin typeface="Arial" charset="0"/>
              <a:ea typeface="+mn-ea"/>
              <a:cs typeface="+mn-cs"/>
            </a:endParaRPr>
          </a:p>
        </p:txBody>
      </p:sp>
    </p:spTree>
    <p:extLst>
      <p:ext uri="{BB962C8B-B14F-4D97-AF65-F5344CB8AC3E}">
        <p14:creationId xmlns:p14="http://schemas.microsoft.com/office/powerpoint/2010/main" val="74349600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4294967295"/>
          </p:nvPr>
        </p:nvSpPr>
        <p:spPr>
          <a:xfrm>
            <a:off x="993912" y="1736034"/>
            <a:ext cx="10137913" cy="2213114"/>
          </a:xfrm>
        </p:spPr>
        <p:txBody>
          <a:bodyPr/>
          <a:lstStyle/>
          <a:p>
            <a:pPr marL="0" indent="0" algn="ctr">
              <a:buNone/>
            </a:pPr>
            <a:r>
              <a:rPr lang="en-US" sz="4400" dirty="0" smtClean="0">
                <a:solidFill>
                  <a:srgbClr val="0C2D83"/>
                </a:solidFill>
              </a:rPr>
              <a:t>MODULE 2</a:t>
            </a:r>
          </a:p>
          <a:p>
            <a:pPr marL="0" indent="0" algn="ctr">
              <a:buNone/>
            </a:pPr>
            <a:r>
              <a:rPr lang="en-US" sz="4400" dirty="0" smtClean="0">
                <a:solidFill>
                  <a:srgbClr val="0C2D83"/>
                </a:solidFill>
              </a:rPr>
              <a:t>HOW WORK GETS DONE</a:t>
            </a:r>
            <a:endParaRPr lang="en-US" sz="4400" dirty="0">
              <a:solidFill>
                <a:srgbClr val="0C2D83"/>
              </a:solidFill>
            </a:endParaRPr>
          </a:p>
        </p:txBody>
      </p:sp>
    </p:spTree>
    <p:extLst>
      <p:ext uri="{BB962C8B-B14F-4D97-AF65-F5344CB8AC3E}">
        <p14:creationId xmlns:p14="http://schemas.microsoft.com/office/powerpoint/2010/main" val="336953754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3"/>
          <a:stretch>
            <a:fillRect/>
          </a:stretch>
        </p:blipFill>
        <p:spPr>
          <a:xfrm>
            <a:off x="653143" y="1440684"/>
            <a:ext cx="11159412" cy="4800600"/>
          </a:xfrm>
          <a:prstGeom prst="rect">
            <a:avLst/>
          </a:prstGeom>
        </p:spPr>
      </p:pic>
      <p:sp>
        <p:nvSpPr>
          <p:cNvPr id="2" name="Title 1"/>
          <p:cNvSpPr>
            <a:spLocks noGrp="1"/>
          </p:cNvSpPr>
          <p:nvPr>
            <p:ph type="title"/>
          </p:nvPr>
        </p:nvSpPr>
        <p:spPr>
          <a:xfrm>
            <a:off x="962025" y="202649"/>
            <a:ext cx="10363200" cy="1362075"/>
          </a:xfrm>
        </p:spPr>
        <p:txBody>
          <a:bodyPr/>
          <a:lstStyle/>
          <a:p>
            <a:r>
              <a:rPr lang="en-US" dirty="0" smtClean="0">
                <a:solidFill>
                  <a:srgbClr val="0C2D83"/>
                </a:solidFill>
              </a:rPr>
              <a:t>733 CES BUILDING</a:t>
            </a:r>
            <a:r>
              <a:rPr lang="en-US" dirty="0" smtClean="0"/>
              <a:t> 1407 Location</a:t>
            </a:r>
            <a:endParaRPr lang="en-US" dirty="0"/>
          </a:p>
        </p:txBody>
      </p:sp>
      <p:sp>
        <p:nvSpPr>
          <p:cNvPr id="6" name="Down Arrow 5"/>
          <p:cNvSpPr/>
          <p:nvPr/>
        </p:nvSpPr>
        <p:spPr bwMode="auto">
          <a:xfrm rot="17427285">
            <a:off x="3097401" y="4698895"/>
            <a:ext cx="251788" cy="1386430"/>
          </a:xfrm>
          <a:prstGeom prst="downArrow">
            <a:avLst/>
          </a:prstGeom>
          <a:solidFill>
            <a:srgbClr val="FF0000"/>
          </a:solidFill>
          <a:ln w="2857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1"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4400" b="1" i="1" u="none" strike="noStrike" kern="1200" cap="none" spc="0" normalizeH="0" baseline="0" noProof="0" smtClean="0">
              <a:ln>
                <a:noFill/>
              </a:ln>
              <a:solidFill>
                <a:srgbClr val="0C2D83"/>
              </a:solidFill>
              <a:effectLst/>
              <a:uLnTx/>
              <a:uFillTx/>
              <a:latin typeface="Arial" charset="0"/>
              <a:ea typeface="+mn-ea"/>
              <a:cs typeface="+mn-cs"/>
            </a:endParaRPr>
          </a:p>
        </p:txBody>
      </p:sp>
      <p:sp>
        <p:nvSpPr>
          <p:cNvPr id="3" name="Oval 2"/>
          <p:cNvSpPr/>
          <p:nvPr/>
        </p:nvSpPr>
        <p:spPr bwMode="auto">
          <a:xfrm>
            <a:off x="3834882" y="5617028"/>
            <a:ext cx="559836" cy="270588"/>
          </a:xfrm>
          <a:prstGeom prst="ellipse">
            <a:avLst/>
          </a:prstGeom>
          <a:noFill/>
          <a:ln w="28575" cap="flat" cmpd="sng" algn="ctr">
            <a:solidFill>
              <a:srgbClr val="FF0000"/>
            </a:solidFill>
            <a:prstDash val="solid"/>
            <a:round/>
            <a:headEnd type="none" w="med" len="med"/>
            <a:tailEnd type="none" w="med" len="med"/>
          </a:ln>
          <a:effectLst/>
        </p:spPr>
        <p:txBody>
          <a:bodyPr vert="horz" wrap="square" lIns="91440" tIns="45720" rIns="91440" bIns="45720" numCol="1" rtlCol="0" anchor="ctr" anchorCtr="1"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4400" b="1" i="1" u="none" strike="noStrike" kern="1200" cap="none" spc="0" normalizeH="0" baseline="0" noProof="0" smtClean="0">
              <a:ln>
                <a:noFill/>
              </a:ln>
              <a:solidFill>
                <a:srgbClr val="0C2D83"/>
              </a:solidFill>
              <a:effectLst/>
              <a:uLnTx/>
              <a:uFillTx/>
              <a:latin typeface="Arial" charset="0"/>
              <a:ea typeface="+mn-ea"/>
              <a:cs typeface="+mn-cs"/>
            </a:endParaRPr>
          </a:p>
        </p:txBody>
      </p:sp>
    </p:spTree>
    <p:extLst>
      <p:ext uri="{BB962C8B-B14F-4D97-AF65-F5344CB8AC3E}">
        <p14:creationId xmlns:p14="http://schemas.microsoft.com/office/powerpoint/2010/main" val="150025172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02026" y="61914"/>
            <a:ext cx="9611139" cy="1004887"/>
          </a:xfrm>
        </p:spPr>
        <p:txBody>
          <a:bodyPr/>
          <a:lstStyle/>
          <a:p>
            <a:r>
              <a:rPr lang="en-US" dirty="0" smtClean="0"/>
              <a:t>BASE OPERATION SUPPORT (BOS) SERVICES</a:t>
            </a:r>
            <a:endParaRPr lang="en-US" dirty="0"/>
          </a:p>
        </p:txBody>
      </p:sp>
      <p:sp>
        <p:nvSpPr>
          <p:cNvPr id="3" name="Content Placeholder 2"/>
          <p:cNvSpPr>
            <a:spLocks noGrp="1"/>
          </p:cNvSpPr>
          <p:nvPr>
            <p:ph idx="1"/>
          </p:nvPr>
        </p:nvSpPr>
        <p:spPr/>
        <p:txBody>
          <a:bodyPr/>
          <a:lstStyle/>
          <a:p>
            <a:r>
              <a:rPr lang="en-US" dirty="0" smtClean="0"/>
              <a:t>Instead of Shops, JBLE-Eustis has a BOS Contractor</a:t>
            </a:r>
          </a:p>
          <a:p>
            <a:r>
              <a:rPr lang="en-US" b="0" dirty="0" smtClean="0"/>
              <a:t>BOS Contract incorporates all shop functions for CES and executes the following:</a:t>
            </a:r>
          </a:p>
          <a:p>
            <a:pPr lvl="1"/>
            <a:r>
              <a:rPr lang="en-US" b="0" dirty="0"/>
              <a:t>P</a:t>
            </a:r>
            <a:r>
              <a:rPr lang="en-US" b="0" dirty="0" smtClean="0"/>
              <a:t>reventative maintenance on facility equipment</a:t>
            </a:r>
          </a:p>
          <a:p>
            <a:pPr lvl="1"/>
            <a:r>
              <a:rPr lang="en-US" b="0" dirty="0" smtClean="0"/>
              <a:t>Pesticide application, severe weather response, service requests</a:t>
            </a:r>
          </a:p>
          <a:p>
            <a:pPr lvl="1"/>
            <a:r>
              <a:rPr lang="en-US" b="0" dirty="0" smtClean="0"/>
              <a:t>Generator operations and maintenance</a:t>
            </a:r>
          </a:p>
          <a:p>
            <a:pPr lvl="1"/>
            <a:r>
              <a:rPr lang="en-US" b="0" dirty="0" smtClean="0"/>
              <a:t>Swimming pool maintenance</a:t>
            </a:r>
          </a:p>
          <a:p>
            <a:r>
              <a:rPr lang="en-US" dirty="0" smtClean="0"/>
              <a:t>BOS does not handle paint work more than 200 SF. Paint work more than 200 SF is handled through the Paint IDIQ Contract</a:t>
            </a:r>
          </a:p>
          <a:p>
            <a:pPr marL="285750" lvl="1" indent="-285750"/>
            <a:endParaRPr lang="en-US" b="0" u="sng" dirty="0" smtClean="0"/>
          </a:p>
          <a:p>
            <a:pPr marL="285750" lvl="1" indent="-285750"/>
            <a:r>
              <a:rPr lang="en-US" b="0" dirty="0" smtClean="0"/>
              <a:t>Contracting Officer </a:t>
            </a:r>
            <a:r>
              <a:rPr lang="en-US" b="0" dirty="0"/>
              <a:t>Representative (COR</a:t>
            </a:r>
            <a:r>
              <a:rPr lang="en-US" b="0" dirty="0" smtClean="0"/>
              <a:t>) for BOS </a:t>
            </a:r>
            <a:r>
              <a:rPr lang="en-US" dirty="0" smtClean="0"/>
              <a:t>–</a:t>
            </a:r>
          </a:p>
          <a:p>
            <a:pPr marL="623888" lvl="2" indent="-285750"/>
            <a:r>
              <a:rPr lang="en-US" dirty="0" smtClean="0"/>
              <a:t>Desiree McHan, </a:t>
            </a:r>
            <a:r>
              <a:rPr lang="en-US" dirty="0"/>
              <a:t>878-7369, </a:t>
            </a:r>
            <a:r>
              <a:rPr lang="en-US" dirty="0" smtClean="0">
                <a:hlinkClick r:id="rId3"/>
              </a:rPr>
              <a:t>desiree.mchan@us.af.mil</a:t>
            </a:r>
            <a:r>
              <a:rPr lang="en-US" dirty="0" smtClean="0"/>
              <a:t> </a:t>
            </a:r>
          </a:p>
          <a:p>
            <a:pPr marL="623888" lvl="2" indent="-285750"/>
            <a:r>
              <a:rPr lang="en-US" dirty="0" smtClean="0"/>
              <a:t>Morton Manning (on board June 2022)</a:t>
            </a:r>
            <a:endParaRPr lang="en-US" dirty="0"/>
          </a:p>
          <a:p>
            <a:endParaRPr lang="en-US" dirty="0" smtClean="0"/>
          </a:p>
          <a:p>
            <a:pPr marL="400050" lvl="1" indent="0">
              <a:buNone/>
            </a:pPr>
            <a:endParaRPr lang="en-US" dirty="0" smtClean="0"/>
          </a:p>
          <a:p>
            <a:pPr marL="0" indent="0">
              <a:buNone/>
            </a:pPr>
            <a:endParaRPr lang="en-US" dirty="0"/>
          </a:p>
        </p:txBody>
      </p:sp>
    </p:spTree>
    <p:extLst>
      <p:ext uri="{BB962C8B-B14F-4D97-AF65-F5344CB8AC3E}">
        <p14:creationId xmlns:p14="http://schemas.microsoft.com/office/powerpoint/2010/main" val="67963864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WORK REQUEST CATEGORIES</a:t>
            </a:r>
            <a:endParaRPr lang="en-US" dirty="0"/>
          </a:p>
        </p:txBody>
      </p:sp>
      <p:sp>
        <p:nvSpPr>
          <p:cNvPr id="3" name="Content Placeholder 2"/>
          <p:cNvSpPr>
            <a:spLocks noGrp="1"/>
          </p:cNvSpPr>
          <p:nvPr>
            <p:ph idx="1"/>
          </p:nvPr>
        </p:nvSpPr>
        <p:spPr/>
        <p:txBody>
          <a:bodyPr/>
          <a:lstStyle/>
          <a:p>
            <a:endParaRPr lang="en-US" b="0" u="sng" dirty="0" smtClean="0"/>
          </a:p>
          <a:p>
            <a:r>
              <a:rPr lang="en-US" b="0" u="sng" dirty="0"/>
              <a:t>Recurring Work </a:t>
            </a:r>
            <a:r>
              <a:rPr lang="en-US" b="0" dirty="0"/>
              <a:t>(Preventative Maintenance)</a:t>
            </a:r>
          </a:p>
          <a:p>
            <a:endParaRPr lang="en-US" b="0" u="sng" dirty="0"/>
          </a:p>
          <a:p>
            <a:r>
              <a:rPr lang="en-US" b="0" u="sng" dirty="0" smtClean="0"/>
              <a:t>Service Requests</a:t>
            </a:r>
            <a:endParaRPr lang="en-US" b="0" dirty="0" smtClean="0"/>
          </a:p>
          <a:p>
            <a:endParaRPr lang="en-US" b="0" u="sng" dirty="0"/>
          </a:p>
          <a:p>
            <a:r>
              <a:rPr lang="en-US" b="0" u="sng" dirty="0" smtClean="0"/>
              <a:t>Work </a:t>
            </a:r>
            <a:r>
              <a:rPr lang="en-US" b="0" u="sng" dirty="0"/>
              <a:t>Orders</a:t>
            </a:r>
          </a:p>
          <a:p>
            <a:pPr lvl="1"/>
            <a:r>
              <a:rPr lang="en-US" b="0" u="sng" dirty="0" smtClean="0"/>
              <a:t>Operations Projects</a:t>
            </a:r>
          </a:p>
          <a:p>
            <a:pPr lvl="1"/>
            <a:endParaRPr lang="en-US" b="0" u="sng" dirty="0" smtClean="0"/>
          </a:p>
          <a:p>
            <a:r>
              <a:rPr lang="en-US" b="0" u="sng" dirty="0" smtClean="0"/>
              <a:t>Projects (Engineering)</a:t>
            </a:r>
            <a:br>
              <a:rPr lang="en-US" b="0" u="sng" dirty="0" smtClean="0"/>
            </a:br>
            <a:r>
              <a:rPr lang="en-US" b="0" u="sng" dirty="0" smtClean="0"/>
              <a:t/>
            </a:r>
            <a:br>
              <a:rPr lang="en-US" b="0" u="sng" dirty="0" smtClean="0"/>
            </a:br>
            <a:r>
              <a:rPr lang="en-US" b="0" u="sng" dirty="0" smtClean="0"/>
              <a:t/>
            </a:r>
            <a:br>
              <a:rPr lang="en-US" b="0" u="sng" dirty="0" smtClean="0"/>
            </a:br>
            <a:endParaRPr lang="en-US" b="0" u="sng" dirty="0"/>
          </a:p>
        </p:txBody>
      </p:sp>
      <p:sp>
        <p:nvSpPr>
          <p:cNvPr id="5" name="Slide Number Placeholder 4"/>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74BDC52-836B-4C95-8085-BFD71CF66637}" type="slidenum">
              <a:rPr kumimoji="0" lang="en-US" sz="1000" b="0" i="0" u="none" strike="noStrike" kern="1200" cap="none" spc="0" normalizeH="0" baseline="0" noProof="0" smtClean="0">
                <a:ln>
                  <a:noFill/>
                </a:ln>
                <a:solidFill>
                  <a:srgbClr val="969696"/>
                </a:solidFill>
                <a:effectLst/>
                <a:uLnTx/>
                <a:uFillTx/>
                <a:latin typeface="Arial"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0" lang="en-US" sz="1000" b="0" i="0" u="none" strike="noStrike" kern="1200" cap="none" spc="0" normalizeH="0" baseline="0" noProof="0" dirty="0">
              <a:ln>
                <a:noFill/>
              </a:ln>
              <a:solidFill>
                <a:srgbClr val="969696"/>
              </a:solidFill>
              <a:effectLst/>
              <a:uLnTx/>
              <a:uFillTx/>
              <a:latin typeface="Arial" charset="0"/>
              <a:ea typeface="+mn-ea"/>
              <a:cs typeface="+mn-cs"/>
            </a:endParaRPr>
          </a:p>
        </p:txBody>
      </p:sp>
    </p:spTree>
    <p:extLst>
      <p:ext uri="{BB962C8B-B14F-4D97-AF65-F5344CB8AC3E}">
        <p14:creationId xmlns:p14="http://schemas.microsoft.com/office/powerpoint/2010/main" val="1629980389"/>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WORK REQUEST CATEGORIES</a:t>
            </a:r>
            <a:endParaRPr lang="en-US" dirty="0"/>
          </a:p>
        </p:txBody>
      </p:sp>
      <p:sp>
        <p:nvSpPr>
          <p:cNvPr id="3" name="Content Placeholder 2"/>
          <p:cNvSpPr>
            <a:spLocks noGrp="1"/>
          </p:cNvSpPr>
          <p:nvPr>
            <p:ph idx="1"/>
          </p:nvPr>
        </p:nvSpPr>
        <p:spPr>
          <a:xfrm>
            <a:off x="447996" y="1772963"/>
            <a:ext cx="9717185" cy="4392611"/>
          </a:xfrm>
        </p:spPr>
        <p:txBody>
          <a:bodyPr>
            <a:noAutofit/>
          </a:bodyPr>
          <a:lstStyle/>
          <a:p>
            <a:r>
              <a:rPr lang="en-US" sz="2400" dirty="0" smtClean="0"/>
              <a:t>Recurring </a:t>
            </a:r>
            <a:r>
              <a:rPr lang="en-US" sz="2400" dirty="0"/>
              <a:t>Work (Preventative Maintenance</a:t>
            </a:r>
            <a:r>
              <a:rPr lang="en-US" sz="2400" dirty="0" smtClean="0"/>
              <a:t>)</a:t>
            </a:r>
          </a:p>
          <a:p>
            <a:pPr marL="0" indent="0">
              <a:buNone/>
            </a:pPr>
            <a:endParaRPr lang="en-US" sz="2400" dirty="0"/>
          </a:p>
          <a:p>
            <a:pPr lvl="1"/>
            <a:r>
              <a:rPr lang="en-US" sz="2000" b="0" dirty="0"/>
              <a:t>Scope and level of effort is </a:t>
            </a:r>
            <a:r>
              <a:rPr lang="en-US" sz="2000" b="0" dirty="0" smtClean="0"/>
              <a:t>predetermined</a:t>
            </a:r>
          </a:p>
          <a:p>
            <a:pPr lvl="1"/>
            <a:endParaRPr lang="en-US" sz="2000" b="0" dirty="0"/>
          </a:p>
          <a:p>
            <a:pPr lvl="1"/>
            <a:r>
              <a:rPr lang="en-US" sz="2000" b="0" dirty="0"/>
              <a:t>All recurring work necessary to prevent breakdown of critical facilities, equipment, or </a:t>
            </a:r>
            <a:r>
              <a:rPr lang="en-US" sz="2000" b="0" dirty="0" smtClean="0"/>
              <a:t>utilities</a:t>
            </a:r>
          </a:p>
          <a:p>
            <a:pPr marL="400050" lvl="1" indent="0">
              <a:buNone/>
            </a:pPr>
            <a:endParaRPr lang="en-US" sz="2000" b="0" dirty="0"/>
          </a:p>
          <a:p>
            <a:pPr lvl="1"/>
            <a:r>
              <a:rPr lang="en-US" sz="2000" b="0" dirty="0" smtClean="0"/>
              <a:t>Examples Include - </a:t>
            </a:r>
            <a:r>
              <a:rPr lang="en-US" sz="2000" b="0" dirty="0"/>
              <a:t>Storm drain cleaning, BMP maintenance, </a:t>
            </a:r>
            <a:r>
              <a:rPr lang="en-US" sz="2000" b="0" dirty="0" smtClean="0"/>
              <a:t>elevator </a:t>
            </a:r>
            <a:r>
              <a:rPr lang="en-US" sz="2000" b="0" dirty="0"/>
              <a:t>inspection, replacing filters, generator </a:t>
            </a:r>
            <a:r>
              <a:rPr lang="en-US" sz="2000" b="0" dirty="0" smtClean="0"/>
              <a:t>testing</a:t>
            </a:r>
            <a:endParaRPr lang="en-US" sz="2000" b="0" dirty="0"/>
          </a:p>
          <a:p>
            <a:endParaRPr lang="en-US" sz="2400" dirty="0"/>
          </a:p>
          <a:p>
            <a:pPr marL="0" indent="0">
              <a:buNone/>
            </a:pPr>
            <a:endParaRPr lang="en-US" sz="2400" dirty="0" smtClean="0"/>
          </a:p>
        </p:txBody>
      </p:sp>
      <p:sp>
        <p:nvSpPr>
          <p:cNvPr id="5" name="Slide Number Placeholder 4"/>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74BDC52-836B-4C95-8085-BFD71CF66637}" type="slidenum">
              <a:rPr kumimoji="0" lang="en-US" sz="1000" b="0" i="0" u="none" strike="noStrike" kern="1200" cap="none" spc="0" normalizeH="0" baseline="0" noProof="0" smtClean="0">
                <a:ln>
                  <a:noFill/>
                </a:ln>
                <a:solidFill>
                  <a:srgbClr val="969696"/>
                </a:solidFill>
                <a:effectLst/>
                <a:uLnTx/>
                <a:uFillTx/>
                <a:latin typeface="Arial"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17</a:t>
            </a:fld>
            <a:endParaRPr kumimoji="0" lang="en-US" sz="1000" b="0" i="0" u="none" strike="noStrike" kern="1200" cap="none" spc="0" normalizeH="0" baseline="0" noProof="0" dirty="0">
              <a:ln>
                <a:noFill/>
              </a:ln>
              <a:solidFill>
                <a:srgbClr val="969696"/>
              </a:solidFill>
              <a:effectLst/>
              <a:uLnTx/>
              <a:uFillTx/>
              <a:latin typeface="Arial" charset="0"/>
              <a:ea typeface="+mn-ea"/>
              <a:cs typeface="+mn-cs"/>
            </a:endParaRPr>
          </a:p>
        </p:txBody>
      </p:sp>
    </p:spTree>
    <p:extLst>
      <p:ext uri="{BB962C8B-B14F-4D97-AF65-F5344CB8AC3E}">
        <p14:creationId xmlns:p14="http://schemas.microsoft.com/office/powerpoint/2010/main" val="2165623023"/>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SERVICE ORDERS</a:t>
            </a:r>
            <a:endParaRPr lang="en-US" dirty="0"/>
          </a:p>
        </p:txBody>
      </p:sp>
      <p:sp>
        <p:nvSpPr>
          <p:cNvPr id="3" name="Content Placeholder 2"/>
          <p:cNvSpPr>
            <a:spLocks noGrp="1"/>
          </p:cNvSpPr>
          <p:nvPr>
            <p:ph idx="1"/>
          </p:nvPr>
        </p:nvSpPr>
        <p:spPr>
          <a:xfrm>
            <a:off x="203201" y="1066801"/>
            <a:ext cx="11823700" cy="5638799"/>
          </a:xfrm>
        </p:spPr>
        <p:txBody>
          <a:bodyPr/>
          <a:lstStyle/>
          <a:p>
            <a:r>
              <a:rPr lang="en-US" sz="2000" b="0" dirty="0"/>
              <a:t>FMs </a:t>
            </a:r>
            <a:r>
              <a:rPr lang="en-US" sz="2000" b="0" dirty="0" smtClean="0"/>
              <a:t>&amp; </a:t>
            </a:r>
            <a:r>
              <a:rPr lang="en-US" sz="2000" b="0" dirty="0"/>
              <a:t>Building POCs may </a:t>
            </a:r>
            <a:r>
              <a:rPr lang="en-US" sz="2000" b="0" dirty="0" smtClean="0"/>
              <a:t>submit Service Requests by calling, emailing, or visiting building 1407, room 105</a:t>
            </a:r>
            <a:endParaRPr lang="en-US" sz="2000" b="0" dirty="0"/>
          </a:p>
          <a:p>
            <a:pPr lvl="1"/>
            <a:r>
              <a:rPr lang="en-US" b="0" dirty="0"/>
              <a:t>Record Service </a:t>
            </a:r>
            <a:r>
              <a:rPr lang="en-US" b="0" dirty="0" smtClean="0"/>
              <a:t>Request </a:t>
            </a:r>
            <a:r>
              <a:rPr lang="en-US" b="0" dirty="0"/>
              <a:t>number to facilitate follow-up and ensure </a:t>
            </a:r>
            <a:r>
              <a:rPr lang="en-US" b="0" dirty="0" smtClean="0"/>
              <a:t>completion</a:t>
            </a:r>
          </a:p>
          <a:p>
            <a:pPr lvl="1"/>
            <a:r>
              <a:rPr lang="en-US" dirty="0" smtClean="0">
                <a:solidFill>
                  <a:srgbClr val="FF0000"/>
                </a:solidFill>
              </a:rPr>
              <a:t>ALWAYS CALL 9-1-1 FOR EMERGENCIES </a:t>
            </a:r>
          </a:p>
          <a:p>
            <a:pPr lvl="1"/>
            <a:r>
              <a:rPr lang="en-US" b="0" dirty="0" smtClean="0"/>
              <a:t>ANYONE </a:t>
            </a:r>
            <a:r>
              <a:rPr lang="en-US" b="0" dirty="0"/>
              <a:t>may place EMERGENCY Service </a:t>
            </a:r>
            <a:r>
              <a:rPr lang="en-US" b="0" dirty="0" smtClean="0"/>
              <a:t>Orders</a:t>
            </a:r>
            <a:r>
              <a:rPr lang="en-US" b="0" dirty="0"/>
              <a:t> </a:t>
            </a:r>
            <a:r>
              <a:rPr lang="en-US" b="0" dirty="0" smtClean="0"/>
              <a:t>- Please make sure all building occupants know the building number  </a:t>
            </a:r>
            <a:endParaRPr lang="en-US" b="0" dirty="0"/>
          </a:p>
          <a:p>
            <a:r>
              <a:rPr lang="en-US" sz="2000" b="0" dirty="0" smtClean="0"/>
              <a:t>Customer </a:t>
            </a:r>
            <a:r>
              <a:rPr lang="en-US" sz="2000" b="0" dirty="0"/>
              <a:t>Service Desk </a:t>
            </a:r>
            <a:r>
              <a:rPr lang="en-US" sz="2000" b="0" dirty="0" smtClean="0"/>
              <a:t>- 878-5225 / 878-4357</a:t>
            </a:r>
            <a:endParaRPr lang="en-US" sz="2000" b="0" dirty="0"/>
          </a:p>
          <a:p>
            <a:pPr lvl="1"/>
            <a:r>
              <a:rPr lang="en-US" b="0" dirty="0"/>
              <a:t>Hours of Operation: Mon-Fri, </a:t>
            </a:r>
            <a:r>
              <a:rPr lang="en-US" b="0" dirty="0" smtClean="0"/>
              <a:t>0700-1700</a:t>
            </a:r>
            <a:endParaRPr lang="en-US" b="0" dirty="0"/>
          </a:p>
          <a:p>
            <a:r>
              <a:rPr lang="en-US" sz="2000" b="0" dirty="0"/>
              <a:t>Emergency </a:t>
            </a:r>
            <a:r>
              <a:rPr lang="en-US" sz="2000" b="0" dirty="0" smtClean="0"/>
              <a:t>After-Hours - 878-5225/4357 - redirects </a:t>
            </a:r>
            <a:r>
              <a:rPr lang="en-US" sz="2000" b="0" dirty="0"/>
              <a:t>to Fire </a:t>
            </a:r>
            <a:r>
              <a:rPr lang="en-US" sz="2000" b="0" dirty="0" smtClean="0"/>
              <a:t>Dispatch</a:t>
            </a:r>
            <a:endParaRPr lang="en-US" sz="2000" b="0" dirty="0"/>
          </a:p>
          <a:p>
            <a:r>
              <a:rPr lang="en-US" sz="2000" b="0" dirty="0" smtClean="0"/>
              <a:t>Email Service Orders: </a:t>
            </a:r>
          </a:p>
          <a:p>
            <a:pPr lvl="1"/>
            <a:r>
              <a:rPr lang="en-US" b="0" dirty="0" smtClean="0">
                <a:hlinkClick r:id="rId3"/>
              </a:rPr>
              <a:t>733MG.733CES.WorkOrderRequests@us.af.mil</a:t>
            </a:r>
            <a:endParaRPr lang="en-US" b="0" dirty="0" smtClean="0"/>
          </a:p>
          <a:p>
            <a:pPr lvl="1"/>
            <a:r>
              <a:rPr lang="en-US" b="0" dirty="0" smtClean="0"/>
              <a:t>Do Not Share with non FMs/POCs</a:t>
            </a:r>
          </a:p>
          <a:p>
            <a:pPr lvl="1"/>
            <a:r>
              <a:rPr lang="en-US" b="0" dirty="0" smtClean="0"/>
              <a:t>Include all relevant information: </a:t>
            </a:r>
            <a:r>
              <a:rPr lang="en-US" b="0" dirty="0" err="1" smtClean="0"/>
              <a:t>Bldg</a:t>
            </a:r>
            <a:r>
              <a:rPr lang="en-US" b="0" dirty="0" smtClean="0"/>
              <a:t>, POC name/number, Detailed Description, </a:t>
            </a:r>
            <a:r>
              <a:rPr lang="en-US" b="0" dirty="0" err="1" smtClean="0"/>
              <a:t>etc</a:t>
            </a:r>
            <a:endParaRPr lang="en-US" b="0" dirty="0"/>
          </a:p>
          <a:p>
            <a:pPr lvl="1"/>
            <a:r>
              <a:rPr lang="en-US" b="0" dirty="0" smtClean="0"/>
              <a:t>DO NOT email Service Requests for emergency/urgent matters</a:t>
            </a:r>
            <a:endParaRPr lang="en-US" b="0" dirty="0"/>
          </a:p>
        </p:txBody>
      </p:sp>
      <p:sp>
        <p:nvSpPr>
          <p:cNvPr id="5" name="Slide Number Placeholder 4"/>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74BDC52-836B-4C95-8085-BFD71CF66637}" type="slidenum">
              <a:rPr kumimoji="0" lang="en-US" sz="1000" b="0" i="0" u="none" strike="noStrike" kern="1200" cap="none" spc="0" normalizeH="0" baseline="0" noProof="0" smtClean="0">
                <a:ln>
                  <a:noFill/>
                </a:ln>
                <a:solidFill>
                  <a:srgbClr val="969696"/>
                </a:solidFill>
                <a:effectLst/>
                <a:uLnTx/>
                <a:uFillTx/>
                <a:latin typeface="Arial"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18</a:t>
            </a:fld>
            <a:endParaRPr kumimoji="0" lang="en-US" sz="1000" b="0" i="0" u="none" strike="noStrike" kern="1200" cap="none" spc="0" normalizeH="0" baseline="0" noProof="0" dirty="0">
              <a:ln>
                <a:noFill/>
              </a:ln>
              <a:solidFill>
                <a:srgbClr val="969696"/>
              </a:solidFill>
              <a:effectLst/>
              <a:uLnTx/>
              <a:uFillTx/>
              <a:latin typeface="Arial" charset="0"/>
              <a:ea typeface="+mn-ea"/>
              <a:cs typeface="+mn-cs"/>
            </a:endParaRPr>
          </a:p>
        </p:txBody>
      </p:sp>
    </p:spTree>
    <p:extLst>
      <p:ext uri="{BB962C8B-B14F-4D97-AF65-F5344CB8AC3E}">
        <p14:creationId xmlns:p14="http://schemas.microsoft.com/office/powerpoint/2010/main" val="3948303016"/>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WORK REQUEST CATEGORIES</a:t>
            </a:r>
            <a:endParaRPr lang="en-US" dirty="0"/>
          </a:p>
        </p:txBody>
      </p:sp>
      <p:sp>
        <p:nvSpPr>
          <p:cNvPr id="3" name="Content Placeholder 2"/>
          <p:cNvSpPr>
            <a:spLocks noGrp="1"/>
          </p:cNvSpPr>
          <p:nvPr>
            <p:ph idx="1"/>
          </p:nvPr>
        </p:nvSpPr>
        <p:spPr/>
        <p:txBody>
          <a:bodyPr/>
          <a:lstStyle/>
          <a:p>
            <a:r>
              <a:rPr lang="en-US" dirty="0" smtClean="0"/>
              <a:t>Service Request (SR) Priorities</a:t>
            </a:r>
          </a:p>
          <a:p>
            <a:pPr lvl="1"/>
            <a:r>
              <a:rPr lang="en-US" b="0" dirty="0" smtClean="0"/>
              <a:t>Priority 1- Emergency SR </a:t>
            </a:r>
            <a:endParaRPr lang="en-US" b="0" dirty="0"/>
          </a:p>
          <a:p>
            <a:pPr lvl="2"/>
            <a:r>
              <a:rPr lang="en-US" b="0" dirty="0" smtClean="0"/>
              <a:t>30 min after being notified / 2 hours during non-business days</a:t>
            </a:r>
          </a:p>
          <a:p>
            <a:pPr lvl="2"/>
            <a:r>
              <a:rPr lang="en-US" b="0" dirty="0" smtClean="0"/>
              <a:t>Repair work will continue until condition has been corrected or stabilized </a:t>
            </a:r>
          </a:p>
          <a:p>
            <a:pPr lvl="2"/>
            <a:r>
              <a:rPr lang="en-US" b="0" dirty="0" smtClean="0"/>
              <a:t>Examples – leaking roof with ongoing damage, refrigerator breakdown at DFAC, no A/C or heat in the building (not individual offices) etc.</a:t>
            </a:r>
          </a:p>
          <a:p>
            <a:pPr marL="803275" lvl="2" indent="0">
              <a:buNone/>
            </a:pPr>
            <a:endParaRPr lang="en-US" b="0" dirty="0" smtClean="0"/>
          </a:p>
          <a:p>
            <a:pPr lvl="1"/>
            <a:r>
              <a:rPr lang="en-US" b="0" dirty="0" smtClean="0"/>
              <a:t>Priority 3A (High) – Scheduled Sustainment Work (High)</a:t>
            </a:r>
          </a:p>
          <a:p>
            <a:pPr lvl="2"/>
            <a:r>
              <a:rPr lang="en-US" b="0" dirty="0" smtClean="0"/>
              <a:t>Work scheduled within 2 business days of request, 5 business days to completion</a:t>
            </a:r>
          </a:p>
          <a:p>
            <a:pPr lvl="2"/>
            <a:r>
              <a:rPr lang="en-US" b="0" dirty="0" smtClean="0"/>
              <a:t>Corrective maintenance projects with a high return of investment (ROI)</a:t>
            </a:r>
          </a:p>
          <a:p>
            <a:pPr lvl="2"/>
            <a:r>
              <a:rPr lang="en-US" b="0" dirty="0" smtClean="0"/>
              <a:t>If work cannot be completed in timeframe COR will be notified for extension</a:t>
            </a:r>
          </a:p>
          <a:p>
            <a:pPr lvl="2"/>
            <a:r>
              <a:rPr lang="en-US" b="0" dirty="0" smtClean="0"/>
              <a:t>Examples – Perimeter fencing, </a:t>
            </a:r>
            <a:r>
              <a:rPr lang="en-US" b="0" dirty="0"/>
              <a:t>s</a:t>
            </a:r>
            <a:r>
              <a:rPr lang="en-US" b="0" dirty="0" smtClean="0"/>
              <a:t>treet lighting at intersection, repair Exterior Security Lights</a:t>
            </a:r>
            <a:endParaRPr lang="en-US" b="0" dirty="0"/>
          </a:p>
        </p:txBody>
      </p:sp>
    </p:spTree>
    <p:extLst>
      <p:ext uri="{BB962C8B-B14F-4D97-AF65-F5344CB8AC3E}">
        <p14:creationId xmlns:p14="http://schemas.microsoft.com/office/powerpoint/2010/main" val="159882107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TABLE OF CONTENTS</a:t>
            </a:r>
            <a:endParaRPr lang="en-US" dirty="0"/>
          </a:p>
        </p:txBody>
      </p:sp>
      <p:sp>
        <p:nvSpPr>
          <p:cNvPr id="3" name="Content Placeholder 2"/>
          <p:cNvSpPr>
            <a:spLocks noGrp="1"/>
          </p:cNvSpPr>
          <p:nvPr>
            <p:ph idx="1"/>
          </p:nvPr>
        </p:nvSpPr>
        <p:spPr/>
        <p:txBody>
          <a:bodyPr/>
          <a:lstStyle/>
          <a:p>
            <a:r>
              <a:rPr lang="en-US" b="0" dirty="0" smtClean="0"/>
              <a:t>Module 1 - Facility Manager Responsibilities</a:t>
            </a:r>
          </a:p>
          <a:p>
            <a:r>
              <a:rPr lang="en-US" b="0" dirty="0" smtClean="0"/>
              <a:t>Module 2 - How Work Gets Done</a:t>
            </a:r>
          </a:p>
          <a:p>
            <a:r>
              <a:rPr lang="en-US" b="0" dirty="0" smtClean="0"/>
              <a:t>Module 3 - Operations Flight</a:t>
            </a:r>
          </a:p>
          <a:p>
            <a:r>
              <a:rPr lang="en-US" b="0" dirty="0" smtClean="0"/>
              <a:t>Module 4 - Energy Management</a:t>
            </a:r>
          </a:p>
          <a:p>
            <a:pPr marL="0" indent="0">
              <a:buNone/>
            </a:pPr>
            <a:endParaRPr lang="en-US" b="0" dirty="0"/>
          </a:p>
        </p:txBody>
      </p:sp>
    </p:spTree>
    <p:extLst>
      <p:ext uri="{BB962C8B-B14F-4D97-AF65-F5344CB8AC3E}">
        <p14:creationId xmlns:p14="http://schemas.microsoft.com/office/powerpoint/2010/main" val="3172849116"/>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WORK REQUEST CATEGORIES</a:t>
            </a:r>
            <a:endParaRPr lang="en-US" dirty="0"/>
          </a:p>
        </p:txBody>
      </p:sp>
      <p:sp>
        <p:nvSpPr>
          <p:cNvPr id="3" name="Content Placeholder 2"/>
          <p:cNvSpPr>
            <a:spLocks noGrp="1"/>
          </p:cNvSpPr>
          <p:nvPr>
            <p:ph idx="1"/>
          </p:nvPr>
        </p:nvSpPr>
        <p:spPr/>
        <p:txBody>
          <a:bodyPr/>
          <a:lstStyle/>
          <a:p>
            <a:pPr lvl="1"/>
            <a:r>
              <a:rPr lang="en-US" sz="2400" dirty="0"/>
              <a:t>Service </a:t>
            </a:r>
            <a:r>
              <a:rPr lang="en-US" sz="2400" dirty="0" smtClean="0"/>
              <a:t>Request </a:t>
            </a:r>
            <a:r>
              <a:rPr lang="en-US" sz="2400" dirty="0"/>
              <a:t>(</a:t>
            </a:r>
            <a:r>
              <a:rPr lang="en-US" sz="2400" dirty="0" smtClean="0"/>
              <a:t>SR) Priorities (cont’d)</a:t>
            </a:r>
            <a:endParaRPr lang="en-US" sz="2400" dirty="0"/>
          </a:p>
          <a:p>
            <a:pPr lvl="2"/>
            <a:r>
              <a:rPr lang="en-US" b="0" dirty="0" smtClean="0"/>
              <a:t>Priority 3B Medium – Time sensitive corrective maintenance work</a:t>
            </a:r>
          </a:p>
          <a:p>
            <a:pPr lvl="3">
              <a:buClrTx/>
              <a:buSzPct val="100000"/>
            </a:pPr>
            <a:r>
              <a:rPr lang="en-US" b="0" dirty="0" smtClean="0">
                <a:solidFill>
                  <a:schemeClr val="tx1"/>
                </a:solidFill>
              </a:rPr>
              <a:t>Work scheduled within 5 business days of receipt, 30 day completion</a:t>
            </a:r>
            <a:endParaRPr lang="en-US" dirty="0" smtClean="0">
              <a:solidFill>
                <a:schemeClr val="tx1"/>
              </a:solidFill>
            </a:endParaRPr>
          </a:p>
          <a:p>
            <a:pPr lvl="3">
              <a:buClrTx/>
              <a:buSzPct val="100000"/>
            </a:pPr>
            <a:r>
              <a:rPr lang="en-US" b="0" dirty="0" smtClean="0">
                <a:solidFill>
                  <a:schemeClr val="tx1"/>
                </a:solidFill>
              </a:rPr>
              <a:t>Examples: Ceiling tile replacement, changing broken fixtures and door handles, </a:t>
            </a:r>
            <a:r>
              <a:rPr lang="en-US" b="0" dirty="0" err="1" smtClean="0">
                <a:solidFill>
                  <a:schemeClr val="tx1"/>
                </a:solidFill>
              </a:rPr>
              <a:t>etc</a:t>
            </a:r>
            <a:endParaRPr lang="en-US" b="0" dirty="0" smtClean="0">
              <a:solidFill>
                <a:schemeClr val="tx1"/>
              </a:solidFill>
            </a:endParaRPr>
          </a:p>
          <a:p>
            <a:pPr lvl="3">
              <a:buClrTx/>
              <a:buSzPct val="100000"/>
            </a:pPr>
            <a:endParaRPr lang="en-US" b="0" dirty="0"/>
          </a:p>
          <a:p>
            <a:pPr lvl="2"/>
            <a:r>
              <a:rPr lang="en-US" b="0" dirty="0"/>
              <a:t>Priority </a:t>
            </a:r>
            <a:r>
              <a:rPr lang="en-US" b="0" dirty="0" smtClean="0"/>
              <a:t>3C Low </a:t>
            </a:r>
            <a:r>
              <a:rPr lang="en-US" b="0" dirty="0"/>
              <a:t>– </a:t>
            </a:r>
            <a:r>
              <a:rPr lang="en-US" b="0" dirty="0" smtClean="0"/>
              <a:t>Corrective maintenance work</a:t>
            </a:r>
          </a:p>
          <a:p>
            <a:pPr lvl="3">
              <a:buClrTx/>
              <a:buSzPct val="100000"/>
            </a:pPr>
            <a:r>
              <a:rPr lang="en-US" b="0" dirty="0" smtClean="0">
                <a:solidFill>
                  <a:schemeClr val="tx1"/>
                </a:solidFill>
              </a:rPr>
              <a:t>Work scheduled within </a:t>
            </a:r>
            <a:r>
              <a:rPr lang="en-US" b="0" dirty="0">
                <a:solidFill>
                  <a:schemeClr val="tx1"/>
                </a:solidFill>
              </a:rPr>
              <a:t>5 business days of </a:t>
            </a:r>
            <a:r>
              <a:rPr lang="en-US" b="0" dirty="0" smtClean="0">
                <a:solidFill>
                  <a:schemeClr val="tx1"/>
                </a:solidFill>
              </a:rPr>
              <a:t>receipt, </a:t>
            </a:r>
            <a:r>
              <a:rPr lang="en-US" b="0" dirty="0">
                <a:solidFill>
                  <a:schemeClr val="tx1"/>
                </a:solidFill>
              </a:rPr>
              <a:t>30 day </a:t>
            </a:r>
            <a:r>
              <a:rPr lang="en-US" b="0" dirty="0" smtClean="0">
                <a:solidFill>
                  <a:schemeClr val="tx1"/>
                </a:solidFill>
              </a:rPr>
              <a:t>completion</a:t>
            </a:r>
          </a:p>
          <a:p>
            <a:pPr lvl="3">
              <a:buClrTx/>
              <a:buSzPct val="100000"/>
            </a:pPr>
            <a:r>
              <a:rPr lang="en-US" b="0" dirty="0" smtClean="0">
                <a:solidFill>
                  <a:schemeClr val="tx1"/>
                </a:solidFill>
              </a:rPr>
              <a:t>Examples: Installation of informational signs, tree limb removal, </a:t>
            </a:r>
            <a:r>
              <a:rPr lang="en-US" b="0" dirty="0" err="1" smtClean="0">
                <a:solidFill>
                  <a:schemeClr val="tx1"/>
                </a:solidFill>
              </a:rPr>
              <a:t>etc</a:t>
            </a:r>
            <a:endParaRPr lang="en-US" dirty="0">
              <a:solidFill>
                <a:schemeClr val="tx1"/>
              </a:solidFill>
            </a:endParaRPr>
          </a:p>
          <a:p>
            <a:pPr lvl="3">
              <a:buClrTx/>
              <a:buSzPct val="100000"/>
            </a:pPr>
            <a:r>
              <a:rPr lang="en-US" b="0" dirty="0" smtClean="0"/>
              <a:t>.  </a:t>
            </a:r>
            <a:endParaRPr lang="en-US" b="0" dirty="0"/>
          </a:p>
        </p:txBody>
      </p:sp>
    </p:spTree>
    <p:extLst>
      <p:ext uri="{BB962C8B-B14F-4D97-AF65-F5344CB8AC3E}">
        <p14:creationId xmlns:p14="http://schemas.microsoft.com/office/powerpoint/2010/main" val="1333067600"/>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72282" y="150690"/>
            <a:ext cx="9685538" cy="1004887"/>
          </a:xfrm>
        </p:spPr>
        <p:txBody>
          <a:bodyPr/>
          <a:lstStyle/>
          <a:p>
            <a:r>
              <a:rPr lang="en-US" dirty="0" smtClean="0"/>
              <a:t>REIMBURSABLE BOS CONTRACT PROJECTS</a:t>
            </a:r>
            <a:endParaRPr lang="en-US" dirty="0"/>
          </a:p>
        </p:txBody>
      </p:sp>
      <p:sp>
        <p:nvSpPr>
          <p:cNvPr id="3" name="Content Placeholder 2"/>
          <p:cNvSpPr>
            <a:spLocks noGrp="1"/>
          </p:cNvSpPr>
          <p:nvPr>
            <p:ph idx="1"/>
          </p:nvPr>
        </p:nvSpPr>
        <p:spPr/>
        <p:txBody>
          <a:bodyPr/>
          <a:lstStyle/>
          <a:p>
            <a:r>
              <a:rPr lang="en-US" b="0" dirty="0" smtClean="0"/>
              <a:t>The BOS contract has a limited monetary capacity to execute reimbursable work larger than the scope of Service Requests</a:t>
            </a:r>
          </a:p>
          <a:p>
            <a:endParaRPr lang="en-US" b="0" dirty="0"/>
          </a:p>
          <a:p>
            <a:r>
              <a:rPr lang="en-US" b="0" dirty="0" smtClean="0"/>
              <a:t>Reimbursable projects that do not receive funding within </a:t>
            </a:r>
            <a:r>
              <a:rPr lang="en-US" b="0" u="sng" dirty="0" smtClean="0"/>
              <a:t>45 days</a:t>
            </a:r>
            <a:r>
              <a:rPr lang="en-US" b="0" dirty="0" smtClean="0"/>
              <a:t> of the initial request for funding will be placed on hold</a:t>
            </a:r>
          </a:p>
          <a:p>
            <a:endParaRPr lang="en-US" b="0" dirty="0" smtClean="0"/>
          </a:p>
          <a:p>
            <a:r>
              <a:rPr lang="en-US" b="0" dirty="0" smtClean="0"/>
              <a:t>Projects which have a defined and firm Statement of Work (SOW) with funding in hand will be prioritized ahead of projects without</a:t>
            </a:r>
            <a:endParaRPr lang="en-US" b="0" dirty="0"/>
          </a:p>
        </p:txBody>
      </p:sp>
    </p:spTree>
    <p:extLst>
      <p:ext uri="{BB962C8B-B14F-4D97-AF65-F5344CB8AC3E}">
        <p14:creationId xmlns:p14="http://schemas.microsoft.com/office/powerpoint/2010/main" val="3761304826"/>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963084" y="2067951"/>
            <a:ext cx="10363200" cy="2119736"/>
          </a:xfrm>
        </p:spPr>
        <p:txBody>
          <a:bodyPr/>
          <a:lstStyle/>
          <a:p>
            <a:pPr algn="ctr"/>
            <a:r>
              <a:rPr lang="en-US" sz="4400" i="0" dirty="0" smtClean="0">
                <a:solidFill>
                  <a:srgbClr val="0C2D83"/>
                </a:solidFill>
              </a:rPr>
              <a:t>Module 3</a:t>
            </a:r>
            <a:br>
              <a:rPr lang="en-US" sz="4400" i="0" dirty="0" smtClean="0">
                <a:solidFill>
                  <a:srgbClr val="0C2D83"/>
                </a:solidFill>
              </a:rPr>
            </a:br>
            <a:r>
              <a:rPr lang="en-US" sz="4400" dirty="0" smtClean="0">
                <a:solidFill>
                  <a:srgbClr val="0C2D83"/>
                </a:solidFill>
              </a:rPr>
              <a:t>OPERATIONS FLIGHT</a:t>
            </a:r>
            <a:br>
              <a:rPr lang="en-US" sz="4400" dirty="0" smtClean="0">
                <a:solidFill>
                  <a:srgbClr val="0C2D83"/>
                </a:solidFill>
              </a:rPr>
            </a:br>
            <a:endParaRPr lang="en-US" sz="4400" dirty="0">
              <a:solidFill>
                <a:srgbClr val="0C2D83"/>
              </a:solidFill>
            </a:endParaRPr>
          </a:p>
        </p:txBody>
      </p:sp>
      <p:sp>
        <p:nvSpPr>
          <p:cNvPr id="5" name="Slide Number Placeholder 4"/>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74BDC52-836B-4C95-8085-BFD71CF66637}" type="slidenum">
              <a:rPr kumimoji="0" lang="en-US" sz="1000" b="0" i="0" u="none" strike="noStrike" kern="1200" cap="none" spc="0" normalizeH="0" baseline="0" noProof="0" smtClean="0">
                <a:ln>
                  <a:noFill/>
                </a:ln>
                <a:solidFill>
                  <a:srgbClr val="969696"/>
                </a:solidFill>
                <a:effectLst/>
                <a:uLnTx/>
                <a:uFillTx/>
                <a:latin typeface="Arial"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22</a:t>
            </a:fld>
            <a:endParaRPr kumimoji="0" lang="en-US" sz="1000" b="0" i="0" u="none" strike="noStrike" kern="1200" cap="none" spc="0" normalizeH="0" baseline="0" noProof="0" dirty="0">
              <a:ln>
                <a:noFill/>
              </a:ln>
              <a:solidFill>
                <a:srgbClr val="969696"/>
              </a:solidFill>
              <a:effectLst/>
              <a:uLnTx/>
              <a:uFillTx/>
              <a:latin typeface="Arial" charset="0"/>
              <a:ea typeface="+mn-ea"/>
              <a:cs typeface="+mn-cs"/>
            </a:endParaRPr>
          </a:p>
        </p:txBody>
      </p:sp>
    </p:spTree>
    <p:extLst>
      <p:ext uri="{BB962C8B-B14F-4D97-AF65-F5344CB8AC3E}">
        <p14:creationId xmlns:p14="http://schemas.microsoft.com/office/powerpoint/2010/main" val="583249179"/>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”BIG THREE” SERVICE CONTRACTS</a:t>
            </a:r>
            <a:endParaRPr lang="en-US" dirty="0"/>
          </a:p>
        </p:txBody>
      </p:sp>
      <p:sp>
        <p:nvSpPr>
          <p:cNvPr id="3" name="Content Placeholder 2"/>
          <p:cNvSpPr>
            <a:spLocks noGrp="1"/>
          </p:cNvSpPr>
          <p:nvPr>
            <p:ph idx="1"/>
          </p:nvPr>
        </p:nvSpPr>
        <p:spPr>
          <a:xfrm>
            <a:off x="184150" y="1066801"/>
            <a:ext cx="11823700" cy="5391150"/>
          </a:xfrm>
        </p:spPr>
        <p:txBody>
          <a:bodyPr/>
          <a:lstStyle/>
          <a:p>
            <a:endParaRPr lang="en-US" b="0" dirty="0" smtClean="0"/>
          </a:p>
          <a:p>
            <a:endParaRPr lang="en-US" b="0" dirty="0"/>
          </a:p>
          <a:p>
            <a:r>
              <a:rPr lang="en-US" b="0" dirty="0" smtClean="0"/>
              <a:t>CUSTODIAL</a:t>
            </a:r>
          </a:p>
          <a:p>
            <a:endParaRPr lang="en-US" b="0" dirty="0" smtClean="0"/>
          </a:p>
          <a:p>
            <a:r>
              <a:rPr lang="en-US" b="0" dirty="0" smtClean="0"/>
              <a:t>REFUSE</a:t>
            </a:r>
          </a:p>
          <a:p>
            <a:pPr marL="0" indent="0">
              <a:buNone/>
            </a:pPr>
            <a:endParaRPr lang="en-US" b="0" dirty="0" smtClean="0"/>
          </a:p>
          <a:p>
            <a:r>
              <a:rPr lang="en-US" b="0" dirty="0" smtClean="0"/>
              <a:t>GROUNDS MAINTENANCE</a:t>
            </a:r>
          </a:p>
          <a:p>
            <a:pPr marL="0" indent="0">
              <a:buNone/>
            </a:pPr>
            <a:endParaRPr lang="en-US" b="0" dirty="0"/>
          </a:p>
          <a:p>
            <a:pPr lvl="1"/>
            <a:r>
              <a:rPr lang="en-US" b="0" dirty="0" smtClean="0"/>
              <a:t>Facility Managers report potential deficiencies to contract CORs</a:t>
            </a:r>
          </a:p>
          <a:p>
            <a:pPr marL="400050" lvl="1" indent="0">
              <a:buNone/>
            </a:pPr>
            <a:endParaRPr lang="en-US" b="0" dirty="0"/>
          </a:p>
        </p:txBody>
      </p:sp>
    </p:spTree>
    <p:extLst>
      <p:ext uri="{BB962C8B-B14F-4D97-AF65-F5344CB8AC3E}">
        <p14:creationId xmlns:p14="http://schemas.microsoft.com/office/powerpoint/2010/main" val="3735586071"/>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CUSTODIAL</a:t>
            </a:r>
            <a:endParaRPr lang="en-US" dirty="0"/>
          </a:p>
        </p:txBody>
      </p:sp>
      <p:sp>
        <p:nvSpPr>
          <p:cNvPr id="3" name="Content Placeholder 2"/>
          <p:cNvSpPr>
            <a:spLocks noGrp="1"/>
          </p:cNvSpPr>
          <p:nvPr>
            <p:ph idx="1"/>
          </p:nvPr>
        </p:nvSpPr>
        <p:spPr/>
        <p:txBody>
          <a:bodyPr/>
          <a:lstStyle/>
          <a:p>
            <a:r>
              <a:rPr lang="en-US" b="0" dirty="0" smtClean="0"/>
              <a:t>Primary COR</a:t>
            </a:r>
            <a:r>
              <a:rPr lang="en-US" b="0" dirty="0"/>
              <a:t> </a:t>
            </a:r>
            <a:r>
              <a:rPr lang="en-US" b="0" dirty="0" smtClean="0"/>
              <a:t>– Michael </a:t>
            </a:r>
            <a:r>
              <a:rPr lang="en-US" b="0" dirty="0" err="1" smtClean="0"/>
              <a:t>Franceschini</a:t>
            </a:r>
            <a:r>
              <a:rPr lang="en-US" b="0" dirty="0" smtClean="0"/>
              <a:t>,  878-7385 - </a:t>
            </a:r>
            <a:r>
              <a:rPr lang="en-US" b="0" u="sng" dirty="0" smtClean="0">
                <a:hlinkClick r:id="rId3"/>
              </a:rPr>
              <a:t>michael.franceschini.3@us.af.mil</a:t>
            </a:r>
            <a:endParaRPr lang="en-US" b="0" u="sng" dirty="0" smtClean="0"/>
          </a:p>
          <a:p>
            <a:r>
              <a:rPr lang="en-US" b="0" dirty="0" smtClean="0"/>
              <a:t>Alternate – Tom Gunther</a:t>
            </a:r>
            <a:r>
              <a:rPr lang="en-US" b="0" dirty="0"/>
              <a:t>, </a:t>
            </a:r>
            <a:r>
              <a:rPr lang="en-US" b="0" dirty="0" smtClean="0"/>
              <a:t>878-1387- </a:t>
            </a:r>
            <a:r>
              <a:rPr lang="en-US" b="0" dirty="0" smtClean="0">
                <a:hlinkClick r:id="rId4"/>
              </a:rPr>
              <a:t>thomas.gunther@us.af.mil</a:t>
            </a:r>
            <a:endParaRPr lang="en-US" b="0" dirty="0" smtClean="0"/>
          </a:p>
          <a:p>
            <a:r>
              <a:rPr lang="en-US" b="0" dirty="0" smtClean="0"/>
              <a:t>Restroom cleaning only</a:t>
            </a:r>
            <a:endParaRPr lang="en-US" b="0" dirty="0"/>
          </a:p>
          <a:p>
            <a:pPr lvl="1"/>
            <a:r>
              <a:rPr lang="en-US" b="0" dirty="0" smtClean="0"/>
              <a:t>1</a:t>
            </a:r>
            <a:r>
              <a:rPr lang="en-US" b="0" baseline="30000" dirty="0" smtClean="0"/>
              <a:t>st</a:t>
            </a:r>
            <a:r>
              <a:rPr lang="en-US" b="0" dirty="0" smtClean="0"/>
              <a:t> Week Monday – Wednesday – Friday</a:t>
            </a:r>
          </a:p>
          <a:p>
            <a:pPr lvl="1"/>
            <a:r>
              <a:rPr lang="en-US" b="0" dirty="0" smtClean="0"/>
              <a:t>2</a:t>
            </a:r>
            <a:r>
              <a:rPr lang="en-US" b="0" baseline="30000" dirty="0" smtClean="0"/>
              <a:t>nd</a:t>
            </a:r>
            <a:r>
              <a:rPr lang="en-US" b="0" dirty="0" smtClean="0"/>
              <a:t> Week Tuesday </a:t>
            </a:r>
            <a:r>
              <a:rPr lang="en-US" b="0" dirty="0"/>
              <a:t>– Thursday </a:t>
            </a:r>
            <a:endParaRPr lang="en-US" b="0" dirty="0" smtClean="0"/>
          </a:p>
          <a:p>
            <a:r>
              <a:rPr lang="en-US" b="0" dirty="0" smtClean="0"/>
              <a:t>Paper and soap products for restroom use only</a:t>
            </a:r>
          </a:p>
          <a:p>
            <a:r>
              <a:rPr lang="en-US" b="0" dirty="0" smtClean="0"/>
              <a:t>Customer must </a:t>
            </a:r>
            <a:r>
              <a:rPr lang="en-US" b="0" dirty="0" smtClean="0">
                <a:solidFill>
                  <a:srgbClr val="FF0000"/>
                </a:solidFill>
              </a:rPr>
              <a:t>supply trash bags</a:t>
            </a:r>
          </a:p>
          <a:p>
            <a:r>
              <a:rPr lang="en-US" b="0" dirty="0" smtClean="0"/>
              <a:t>Each building needs a </a:t>
            </a:r>
            <a:r>
              <a:rPr lang="en-US" b="0" dirty="0" smtClean="0">
                <a:solidFill>
                  <a:srgbClr val="FF0000"/>
                </a:solidFill>
              </a:rPr>
              <a:t>centralized location </a:t>
            </a:r>
            <a:r>
              <a:rPr lang="en-US" b="0" dirty="0" smtClean="0"/>
              <a:t>to place trash for collection </a:t>
            </a:r>
          </a:p>
          <a:p>
            <a:pPr lvl="1"/>
            <a:r>
              <a:rPr lang="en-US" b="0" dirty="0"/>
              <a:t>N</a:t>
            </a:r>
            <a:r>
              <a:rPr lang="en-US" b="0" dirty="0" smtClean="0"/>
              <a:t>o more desk-side trash collection</a:t>
            </a:r>
          </a:p>
          <a:p>
            <a:r>
              <a:rPr lang="en-US" b="0" dirty="0" smtClean="0">
                <a:solidFill>
                  <a:srgbClr val="FF0000"/>
                </a:solidFill>
              </a:rPr>
              <a:t>Contact COR </a:t>
            </a:r>
            <a:r>
              <a:rPr lang="en-US" b="0" dirty="0" smtClean="0"/>
              <a:t>for information on obtaining custodial services</a:t>
            </a:r>
          </a:p>
          <a:p>
            <a:r>
              <a:rPr lang="en-US" b="0" dirty="0" smtClean="0"/>
              <a:t>Additional Services available for Non-Air Force units with customer reimbursement</a:t>
            </a:r>
          </a:p>
          <a:p>
            <a:pPr lvl="1"/>
            <a:r>
              <a:rPr lang="en-US" b="0" dirty="0" smtClean="0"/>
              <a:t>Vacuuming, sweeping, mopping, dusting, carpet shampooing, hard floor buffing/waxing</a:t>
            </a:r>
          </a:p>
        </p:txBody>
      </p:sp>
      <p:sp>
        <p:nvSpPr>
          <p:cNvPr id="5" name="Slide Number Placeholder 4"/>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74BDC52-836B-4C95-8085-BFD71CF66637}" type="slidenum">
              <a:rPr kumimoji="0" lang="en-US" sz="1000" b="0" i="0" u="none" strike="noStrike" kern="1200" cap="none" spc="0" normalizeH="0" baseline="0" noProof="0" smtClean="0">
                <a:ln>
                  <a:noFill/>
                </a:ln>
                <a:solidFill>
                  <a:srgbClr val="969696"/>
                </a:solidFill>
                <a:effectLst/>
                <a:uLnTx/>
                <a:uFillTx/>
                <a:latin typeface="Arial"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24</a:t>
            </a:fld>
            <a:endParaRPr kumimoji="0" lang="en-US" sz="1000" b="0" i="0" u="none" strike="noStrike" kern="1200" cap="none" spc="0" normalizeH="0" baseline="0" noProof="0" dirty="0">
              <a:ln>
                <a:noFill/>
              </a:ln>
              <a:solidFill>
                <a:srgbClr val="969696"/>
              </a:solidFill>
              <a:effectLst/>
              <a:uLnTx/>
              <a:uFillTx/>
              <a:latin typeface="Arial" charset="0"/>
              <a:ea typeface="+mn-ea"/>
              <a:cs typeface="+mn-cs"/>
            </a:endParaRPr>
          </a:p>
        </p:txBody>
      </p:sp>
    </p:spTree>
    <p:extLst>
      <p:ext uri="{BB962C8B-B14F-4D97-AF65-F5344CB8AC3E}">
        <p14:creationId xmlns:p14="http://schemas.microsoft.com/office/powerpoint/2010/main" val="2695239383"/>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REFUSE/RECYCLING</a:t>
            </a:r>
            <a:endParaRPr lang="en-US" dirty="0"/>
          </a:p>
        </p:txBody>
      </p:sp>
      <p:sp>
        <p:nvSpPr>
          <p:cNvPr id="3" name="Content Placeholder 2"/>
          <p:cNvSpPr>
            <a:spLocks noGrp="1"/>
          </p:cNvSpPr>
          <p:nvPr>
            <p:ph idx="1"/>
          </p:nvPr>
        </p:nvSpPr>
        <p:spPr>
          <a:xfrm>
            <a:off x="259152" y="1241660"/>
            <a:ext cx="10684771" cy="5315552"/>
          </a:xfrm>
        </p:spPr>
        <p:txBody>
          <a:bodyPr>
            <a:normAutofit fontScale="92500" lnSpcReduction="10000"/>
          </a:bodyPr>
          <a:lstStyle/>
          <a:p>
            <a:pPr marL="0" indent="0">
              <a:buNone/>
            </a:pPr>
            <a:endParaRPr lang="en-US" sz="2000" b="0" dirty="0" smtClean="0"/>
          </a:p>
          <a:p>
            <a:r>
              <a:rPr lang="en-US" sz="2000" b="0" dirty="0" smtClean="0"/>
              <a:t>COR Tom </a:t>
            </a:r>
            <a:r>
              <a:rPr lang="en-US" sz="2000" b="0" dirty="0"/>
              <a:t>Gunther –757-449-4748 </a:t>
            </a:r>
            <a:r>
              <a:rPr lang="en-US" sz="2000" b="0" dirty="0" smtClean="0"/>
              <a:t>- </a:t>
            </a:r>
            <a:r>
              <a:rPr lang="en-US" sz="2000" b="0" dirty="0" smtClean="0">
                <a:solidFill>
                  <a:srgbClr val="1F497D"/>
                </a:solidFill>
                <a:latin typeface="+mj-lt"/>
                <a:hlinkClick r:id="rId3"/>
              </a:rPr>
              <a:t>thomas.gunther@us.af.mil</a:t>
            </a:r>
            <a:endParaRPr lang="en-US" sz="2000" b="0" dirty="0" smtClean="0">
              <a:solidFill>
                <a:srgbClr val="1F497D"/>
              </a:solidFill>
              <a:latin typeface="+mj-lt"/>
            </a:endParaRPr>
          </a:p>
          <a:p>
            <a:r>
              <a:rPr lang="en-US" sz="2000" b="0" dirty="0" smtClean="0">
                <a:latin typeface="+mj-lt"/>
              </a:rPr>
              <a:t>Alternate – </a:t>
            </a:r>
            <a:r>
              <a:rPr lang="en-US" sz="2000" b="0" dirty="0">
                <a:latin typeface="+mj-lt"/>
              </a:rPr>
              <a:t>Janice McGhee, </a:t>
            </a:r>
            <a:r>
              <a:rPr lang="en-US" sz="2000" b="0" dirty="0" smtClean="0">
                <a:latin typeface="+mj-lt"/>
              </a:rPr>
              <a:t>878-5466 - </a:t>
            </a:r>
            <a:r>
              <a:rPr lang="en-US" sz="2000" b="0" dirty="0" smtClean="0">
                <a:latin typeface="+mj-lt"/>
                <a:hlinkClick r:id="rId4"/>
              </a:rPr>
              <a:t>janice.mcghee@us.af.mil</a:t>
            </a:r>
            <a:endParaRPr lang="en-US" sz="2000" b="0" dirty="0" smtClean="0">
              <a:latin typeface="+mj-lt"/>
            </a:endParaRPr>
          </a:p>
          <a:p>
            <a:pPr marL="0" indent="0">
              <a:buNone/>
            </a:pPr>
            <a:endParaRPr lang="en-US" sz="2000" b="0" dirty="0" smtClean="0">
              <a:latin typeface="+mj-lt"/>
            </a:endParaRPr>
          </a:p>
          <a:p>
            <a:r>
              <a:rPr lang="en-US" sz="2000" b="0" dirty="0" smtClean="0">
                <a:solidFill>
                  <a:srgbClr val="FF0000"/>
                </a:solidFill>
              </a:rPr>
              <a:t>Single Stream recycling </a:t>
            </a:r>
            <a:r>
              <a:rPr lang="en-US" sz="2000" b="0" dirty="0" smtClean="0"/>
              <a:t>pickup Tuesday- place containers out Monday night </a:t>
            </a:r>
          </a:p>
          <a:p>
            <a:pPr lvl="1"/>
            <a:r>
              <a:rPr lang="en-US" sz="1600" b="0" dirty="0" smtClean="0"/>
              <a:t>Drivers </a:t>
            </a:r>
            <a:r>
              <a:rPr lang="en-US" sz="1600" b="0" dirty="0"/>
              <a:t>start at </a:t>
            </a:r>
            <a:r>
              <a:rPr lang="en-US" sz="1600" b="0" dirty="0" smtClean="0"/>
              <a:t>0400</a:t>
            </a:r>
          </a:p>
          <a:p>
            <a:pPr marL="400050" lvl="1" indent="0">
              <a:buNone/>
            </a:pPr>
            <a:endParaRPr lang="en-US" sz="1600" b="0" dirty="0" smtClean="0"/>
          </a:p>
          <a:p>
            <a:r>
              <a:rPr lang="en-US" sz="2000" b="0" dirty="0"/>
              <a:t>Cardboard containers are serviced Tuesday </a:t>
            </a:r>
            <a:r>
              <a:rPr lang="en-US" sz="2000" b="0" dirty="0" smtClean="0"/>
              <a:t>and/or Friday </a:t>
            </a:r>
          </a:p>
          <a:p>
            <a:pPr lvl="1"/>
            <a:r>
              <a:rPr lang="en-US" sz="1600" b="0" dirty="0" smtClean="0"/>
              <a:t>You </a:t>
            </a:r>
            <a:r>
              <a:rPr lang="en-US" sz="1600" b="0" dirty="0"/>
              <a:t>can bring cardboard to the recycle center where it is crushed and </a:t>
            </a:r>
            <a:r>
              <a:rPr lang="en-US" sz="1600" b="0" dirty="0" smtClean="0"/>
              <a:t>baled</a:t>
            </a:r>
            <a:endParaRPr lang="en-US" sz="1600" b="0" dirty="0" smtClean="0"/>
          </a:p>
          <a:p>
            <a:pPr marL="400050" lvl="1" indent="0">
              <a:buNone/>
            </a:pPr>
            <a:endParaRPr lang="en-US" sz="1600" b="0" dirty="0" smtClean="0"/>
          </a:p>
          <a:p>
            <a:r>
              <a:rPr lang="en-US" sz="2000" b="0" dirty="0" smtClean="0"/>
              <a:t>Place </a:t>
            </a:r>
            <a:r>
              <a:rPr lang="en-US" sz="2000" b="0" dirty="0">
                <a:solidFill>
                  <a:srgbClr val="FF0000"/>
                </a:solidFill>
              </a:rPr>
              <a:t>shredded paper </a:t>
            </a:r>
            <a:r>
              <a:rPr lang="en-US" sz="2000" b="0" dirty="0"/>
              <a:t>in clear plastic bags by </a:t>
            </a:r>
            <a:r>
              <a:rPr lang="en-US" sz="2000" b="0" dirty="0" smtClean="0"/>
              <a:t>recycle containers </a:t>
            </a:r>
          </a:p>
          <a:p>
            <a:pPr lvl="1"/>
            <a:r>
              <a:rPr lang="en-US" sz="1600" b="0" dirty="0" smtClean="0"/>
              <a:t>Do </a:t>
            </a:r>
            <a:r>
              <a:rPr lang="en-US" sz="1600" b="0" dirty="0"/>
              <a:t>not shred CDs, Credit cards, plastic coated paper or envelopes with the clear plastic </a:t>
            </a:r>
            <a:r>
              <a:rPr lang="en-US" sz="1600" b="0" dirty="0" smtClean="0"/>
              <a:t>window</a:t>
            </a:r>
          </a:p>
          <a:p>
            <a:pPr marL="400050" lvl="1" indent="0">
              <a:buNone/>
            </a:pPr>
            <a:endParaRPr lang="en-US" sz="1600" b="0" dirty="0" smtClean="0"/>
          </a:p>
          <a:p>
            <a:r>
              <a:rPr lang="en-US" sz="2000" b="0" dirty="0" smtClean="0"/>
              <a:t>Open top containers provided upon request if funding is available </a:t>
            </a:r>
          </a:p>
          <a:p>
            <a:pPr lvl="1"/>
            <a:r>
              <a:rPr lang="en-US" sz="1600" b="0" dirty="0" smtClean="0"/>
              <a:t>Requestor can provide funding. Containers not to be used to dispose of furniture, TVs, or construction debris</a:t>
            </a:r>
          </a:p>
          <a:p>
            <a:pPr marL="400050" lvl="1" indent="0">
              <a:buNone/>
            </a:pPr>
            <a:endParaRPr lang="en-US" sz="1600" b="0" dirty="0" smtClean="0"/>
          </a:p>
          <a:p>
            <a:pPr lvl="0">
              <a:buClr>
                <a:srgbClr val="000000"/>
              </a:buClr>
            </a:pPr>
            <a:r>
              <a:rPr lang="en-US" sz="2000" b="0" dirty="0">
                <a:solidFill>
                  <a:srgbClr val="FF0000"/>
                </a:solidFill>
              </a:rPr>
              <a:t>Toner</a:t>
            </a:r>
            <a:r>
              <a:rPr lang="en-US" sz="2000" b="0" dirty="0">
                <a:solidFill>
                  <a:srgbClr val="000000"/>
                </a:solidFill>
              </a:rPr>
              <a:t> will not be picked up if in or on top of recycle </a:t>
            </a:r>
            <a:r>
              <a:rPr lang="en-US" sz="2000" b="0" dirty="0" smtClean="0">
                <a:solidFill>
                  <a:srgbClr val="000000"/>
                </a:solidFill>
              </a:rPr>
              <a:t>containers</a:t>
            </a:r>
            <a:endParaRPr lang="en-US" sz="2000" b="0" dirty="0">
              <a:solidFill>
                <a:srgbClr val="000000"/>
              </a:solidFill>
            </a:endParaRPr>
          </a:p>
          <a:p>
            <a:pPr lvl="1">
              <a:buClr>
                <a:srgbClr val="000000"/>
              </a:buClr>
            </a:pPr>
            <a:r>
              <a:rPr lang="en-US" sz="1600" b="0" dirty="0">
                <a:solidFill>
                  <a:srgbClr val="000000"/>
                </a:solidFill>
              </a:rPr>
              <a:t>All toner cartridges must be placed in the box the replacement came in/clear plastic bag &amp; taken to recycling center</a:t>
            </a:r>
          </a:p>
          <a:p>
            <a:pPr marL="400050" lvl="1" indent="0">
              <a:buClr>
                <a:srgbClr val="000000"/>
              </a:buClr>
              <a:buNone/>
            </a:pPr>
            <a:endParaRPr lang="en-US" sz="1600" b="0" dirty="0">
              <a:solidFill>
                <a:srgbClr val="000000"/>
              </a:solidFill>
            </a:endParaRPr>
          </a:p>
          <a:p>
            <a:pPr marL="400050" lvl="1" indent="0">
              <a:buNone/>
            </a:pPr>
            <a:endParaRPr lang="en-US" sz="1600" b="0" dirty="0"/>
          </a:p>
        </p:txBody>
      </p:sp>
      <p:sp>
        <p:nvSpPr>
          <p:cNvPr id="5" name="Slide Number Placeholder 4"/>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74BDC52-836B-4C95-8085-BFD71CF66637}" type="slidenum">
              <a:rPr kumimoji="0" lang="en-US" sz="1000" b="0" i="0" u="none" strike="noStrike" kern="1200" cap="none" spc="0" normalizeH="0" baseline="0" noProof="0" smtClean="0">
                <a:ln>
                  <a:noFill/>
                </a:ln>
                <a:solidFill>
                  <a:srgbClr val="969696"/>
                </a:solidFill>
                <a:effectLst/>
                <a:uLnTx/>
                <a:uFillTx/>
                <a:latin typeface="Arial"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25</a:t>
            </a:fld>
            <a:endParaRPr kumimoji="0" lang="en-US" sz="1000" b="0" i="0" u="none" strike="noStrike" kern="1200" cap="none" spc="0" normalizeH="0" baseline="0" noProof="0" dirty="0">
              <a:ln>
                <a:noFill/>
              </a:ln>
              <a:solidFill>
                <a:srgbClr val="969696"/>
              </a:solidFill>
              <a:effectLst/>
              <a:uLnTx/>
              <a:uFillTx/>
              <a:latin typeface="Arial" charset="0"/>
              <a:ea typeface="+mn-ea"/>
              <a:cs typeface="+mn-cs"/>
            </a:endParaRPr>
          </a:p>
        </p:txBody>
      </p:sp>
    </p:spTree>
    <p:extLst>
      <p:ext uri="{BB962C8B-B14F-4D97-AF65-F5344CB8AC3E}">
        <p14:creationId xmlns:p14="http://schemas.microsoft.com/office/powerpoint/2010/main" val="2207063541"/>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REFUSE/RECYCLING (cont’d)</a:t>
            </a:r>
            <a:endParaRPr lang="en-US" dirty="0"/>
          </a:p>
        </p:txBody>
      </p:sp>
      <p:sp>
        <p:nvSpPr>
          <p:cNvPr id="3" name="Content Placeholder 2"/>
          <p:cNvSpPr>
            <a:spLocks noGrp="1"/>
          </p:cNvSpPr>
          <p:nvPr>
            <p:ph idx="1"/>
          </p:nvPr>
        </p:nvSpPr>
        <p:spPr/>
        <p:txBody>
          <a:bodyPr/>
          <a:lstStyle/>
          <a:p>
            <a:pPr marL="0" indent="0">
              <a:buNone/>
            </a:pPr>
            <a:endParaRPr lang="en-US" sz="2000" b="0" dirty="0" smtClean="0"/>
          </a:p>
          <a:p>
            <a:r>
              <a:rPr lang="en-US" sz="2000" b="0" dirty="0" smtClean="0"/>
              <a:t>Please </a:t>
            </a:r>
            <a:r>
              <a:rPr lang="en-US" sz="2000" b="0" dirty="0"/>
              <a:t>deliver </a:t>
            </a:r>
            <a:r>
              <a:rPr lang="en-US" sz="2000" b="0" dirty="0">
                <a:solidFill>
                  <a:srgbClr val="FF0000"/>
                </a:solidFill>
              </a:rPr>
              <a:t>large items </a:t>
            </a:r>
            <a:r>
              <a:rPr lang="en-US" sz="2000" b="0" dirty="0"/>
              <a:t>to the recycling </a:t>
            </a:r>
            <a:r>
              <a:rPr lang="en-US" sz="2000" b="0" dirty="0" smtClean="0"/>
              <a:t>center </a:t>
            </a:r>
            <a:r>
              <a:rPr lang="en-US" sz="2000" b="0" dirty="0"/>
              <a:t>or contact CE for </a:t>
            </a:r>
            <a:r>
              <a:rPr lang="en-US" sz="2000" b="0" dirty="0" smtClean="0"/>
              <a:t>assistance</a:t>
            </a:r>
          </a:p>
          <a:p>
            <a:pPr marL="0" indent="0">
              <a:buNone/>
            </a:pPr>
            <a:endParaRPr lang="en-US" sz="2000" b="0" dirty="0"/>
          </a:p>
          <a:p>
            <a:r>
              <a:rPr lang="en-US" sz="2000" b="0" dirty="0"/>
              <a:t>Normal Operating Hours: 0730-1500, M-W-F,  </a:t>
            </a:r>
            <a:r>
              <a:rPr lang="en-US" sz="2000" b="0" dirty="0" smtClean="0"/>
              <a:t>B1209</a:t>
            </a:r>
            <a:endParaRPr lang="en-US" sz="2000" b="0" dirty="0" smtClean="0"/>
          </a:p>
          <a:p>
            <a:endParaRPr lang="en-US" sz="2000" b="0" dirty="0"/>
          </a:p>
          <a:p>
            <a:r>
              <a:rPr lang="en-US" sz="2000" b="0" dirty="0"/>
              <a:t>Recycle </a:t>
            </a:r>
            <a:r>
              <a:rPr lang="en-US" sz="2000" b="0" dirty="0" smtClean="0"/>
              <a:t>used </a:t>
            </a:r>
            <a:r>
              <a:rPr lang="en-US" sz="2000" b="0" dirty="0"/>
              <a:t>oil, </a:t>
            </a:r>
            <a:r>
              <a:rPr lang="en-US" sz="2000" b="0" dirty="0" smtClean="0"/>
              <a:t>oil </a:t>
            </a:r>
            <a:r>
              <a:rPr lang="en-US" sz="2000" b="0" dirty="0"/>
              <a:t>filters </a:t>
            </a:r>
            <a:r>
              <a:rPr lang="en-US" sz="2000" b="0" dirty="0" smtClean="0"/>
              <a:t>&amp; </a:t>
            </a:r>
            <a:r>
              <a:rPr lang="en-US" sz="2000" b="0" dirty="0"/>
              <a:t>empty oil cans at the recycle </a:t>
            </a:r>
            <a:r>
              <a:rPr lang="en-US" sz="2000" b="0" dirty="0" smtClean="0"/>
              <a:t>center</a:t>
            </a:r>
          </a:p>
          <a:p>
            <a:endParaRPr lang="en-US" sz="2000" b="0" dirty="0"/>
          </a:p>
          <a:p>
            <a:r>
              <a:rPr lang="en-US" sz="2000" b="0" dirty="0"/>
              <a:t>Recycle has a commercial shredder and a classified </a:t>
            </a:r>
            <a:r>
              <a:rPr lang="en-US" sz="2000" b="0" dirty="0" smtClean="0"/>
              <a:t>&amp; </a:t>
            </a:r>
            <a:r>
              <a:rPr lang="en-US" sz="2000" b="0" dirty="0"/>
              <a:t>higher class </a:t>
            </a:r>
            <a:r>
              <a:rPr lang="en-US" sz="2000" b="0" dirty="0" smtClean="0"/>
              <a:t>shredder</a:t>
            </a:r>
          </a:p>
          <a:p>
            <a:pPr lvl="1"/>
            <a:r>
              <a:rPr lang="en-US" sz="1600" b="0" dirty="0" smtClean="0"/>
              <a:t>Call for appointment </a:t>
            </a:r>
            <a:r>
              <a:rPr lang="en-US" sz="1600" b="0" dirty="0"/>
              <a:t>at </a:t>
            </a:r>
            <a:r>
              <a:rPr lang="en-US" sz="1600" b="0" dirty="0" smtClean="0"/>
              <a:t>878-4232</a:t>
            </a:r>
          </a:p>
          <a:p>
            <a:endParaRPr lang="en-US" sz="2000" b="0" dirty="0"/>
          </a:p>
          <a:p>
            <a:r>
              <a:rPr lang="en-US" sz="2000" b="0" dirty="0">
                <a:solidFill>
                  <a:srgbClr val="FF0000"/>
                </a:solidFill>
              </a:rPr>
              <a:t>NOT recyclable </a:t>
            </a:r>
            <a:r>
              <a:rPr lang="en-US" sz="2000" b="0" dirty="0"/>
              <a:t>- Oil cans, paint buckets, aerosol cans, and other chemical containers</a:t>
            </a:r>
          </a:p>
          <a:p>
            <a:pPr lvl="1"/>
            <a:r>
              <a:rPr lang="en-US" sz="1600" b="0" dirty="0"/>
              <a:t>They should be taken to the </a:t>
            </a:r>
            <a:r>
              <a:rPr lang="en-US" sz="1600" b="0" dirty="0" err="1"/>
              <a:t>Haz</a:t>
            </a:r>
            <a:r>
              <a:rPr lang="en-US" sz="1600" b="0" dirty="0"/>
              <a:t> Waste Storage Facility B </a:t>
            </a:r>
            <a:r>
              <a:rPr lang="en-US" sz="1600" b="0" dirty="0" smtClean="0"/>
              <a:t>1207/8</a:t>
            </a:r>
          </a:p>
          <a:p>
            <a:pPr lvl="1"/>
            <a:endParaRPr lang="en-US" sz="1600" b="0" dirty="0"/>
          </a:p>
          <a:p>
            <a:pPr marL="400050" lvl="1" indent="0">
              <a:buNone/>
            </a:pPr>
            <a:endParaRPr lang="en-US" sz="1600" b="0" dirty="0"/>
          </a:p>
          <a:p>
            <a:endParaRPr lang="en-US" b="0" u="sng" dirty="0"/>
          </a:p>
          <a:p>
            <a:endParaRPr lang="en-US" dirty="0"/>
          </a:p>
        </p:txBody>
      </p:sp>
    </p:spTree>
    <p:extLst>
      <p:ext uri="{BB962C8B-B14F-4D97-AF65-F5344CB8AC3E}">
        <p14:creationId xmlns:p14="http://schemas.microsoft.com/office/powerpoint/2010/main" val="1439010288"/>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GROUNDS MAINTENANCE</a:t>
            </a:r>
            <a:endParaRPr lang="en-US" dirty="0"/>
          </a:p>
        </p:txBody>
      </p:sp>
      <p:sp>
        <p:nvSpPr>
          <p:cNvPr id="3" name="Content Placeholder 2"/>
          <p:cNvSpPr>
            <a:spLocks noGrp="1"/>
          </p:cNvSpPr>
          <p:nvPr>
            <p:ph idx="1"/>
          </p:nvPr>
        </p:nvSpPr>
        <p:spPr>
          <a:xfrm>
            <a:off x="259152" y="1289785"/>
            <a:ext cx="10819525" cy="5123047"/>
          </a:xfrm>
        </p:spPr>
        <p:txBody>
          <a:bodyPr>
            <a:normAutofit/>
          </a:bodyPr>
          <a:lstStyle/>
          <a:p>
            <a:r>
              <a:rPr lang="en-US" b="0" dirty="0"/>
              <a:t>COR Janice McGhee – 757-298-0865 - </a:t>
            </a:r>
            <a:r>
              <a:rPr lang="en-US" b="0" dirty="0" smtClean="0">
                <a:hlinkClick r:id="rId3"/>
              </a:rPr>
              <a:t>janice.mcghee@us.af.mil</a:t>
            </a:r>
            <a:endParaRPr lang="en-US" b="0" dirty="0" smtClean="0"/>
          </a:p>
          <a:p>
            <a:r>
              <a:rPr lang="en-US" b="0" dirty="0" smtClean="0"/>
              <a:t>Alternate </a:t>
            </a:r>
            <a:r>
              <a:rPr lang="en-US" b="0" dirty="0"/>
              <a:t>- Michael </a:t>
            </a:r>
            <a:r>
              <a:rPr lang="en-US" b="0" dirty="0" err="1"/>
              <a:t>Franceschini</a:t>
            </a:r>
            <a:r>
              <a:rPr lang="en-US" b="0" dirty="0"/>
              <a:t>,  </a:t>
            </a:r>
            <a:r>
              <a:rPr lang="en-US" b="0" dirty="0" smtClean="0"/>
              <a:t>878-7385 - </a:t>
            </a:r>
            <a:r>
              <a:rPr lang="en-US" b="0" u="sng" dirty="0" smtClean="0">
                <a:solidFill>
                  <a:schemeClr val="tx2"/>
                </a:solidFill>
              </a:rPr>
              <a:t>m</a:t>
            </a:r>
            <a:r>
              <a:rPr lang="en-US" b="0" u="sng" dirty="0" smtClean="0">
                <a:solidFill>
                  <a:schemeClr val="tx2"/>
                </a:solidFill>
                <a:hlinkClick r:id="rId4"/>
              </a:rPr>
              <a:t>ichael.franceschini.3@us.af.mil</a:t>
            </a:r>
            <a:endParaRPr lang="en-US" b="0" dirty="0">
              <a:solidFill>
                <a:schemeClr val="tx2"/>
              </a:solidFill>
            </a:endParaRPr>
          </a:p>
          <a:p>
            <a:r>
              <a:rPr lang="en-US" b="0" dirty="0" smtClean="0"/>
              <a:t>Lawn maintenance</a:t>
            </a:r>
          </a:p>
          <a:p>
            <a:pPr marL="0" indent="0">
              <a:buNone/>
            </a:pPr>
            <a:endParaRPr lang="en-US" b="0" dirty="0" smtClean="0"/>
          </a:p>
          <a:p>
            <a:pPr lvl="1"/>
            <a:r>
              <a:rPr lang="en-US" b="0" dirty="0" smtClean="0"/>
              <a:t>Vegetation height maintained varies</a:t>
            </a:r>
          </a:p>
          <a:p>
            <a:pPr lvl="2"/>
            <a:r>
              <a:rPr lang="en-US" b="0" dirty="0" smtClean="0"/>
              <a:t>Improved Grounds – 2”-4” (includes edging)</a:t>
            </a:r>
          </a:p>
          <a:p>
            <a:pPr lvl="2"/>
            <a:r>
              <a:rPr lang="en-US" b="0" dirty="0" smtClean="0"/>
              <a:t>Semi-improved Grounds (Non-Airfield) – 4”-10”</a:t>
            </a:r>
          </a:p>
          <a:p>
            <a:pPr lvl="2"/>
            <a:r>
              <a:rPr lang="en-US" b="0" dirty="0" smtClean="0"/>
              <a:t>BASH Area – 7”-14”</a:t>
            </a:r>
          </a:p>
          <a:p>
            <a:pPr lvl="2"/>
            <a:r>
              <a:rPr lang="en-US" b="0" dirty="0" smtClean="0"/>
              <a:t>Edge lights and Signs – 15’ diameter 4”-7”</a:t>
            </a:r>
          </a:p>
          <a:p>
            <a:pPr marL="0" indent="0">
              <a:buNone/>
            </a:pPr>
            <a:endParaRPr lang="en-US" b="0" dirty="0" smtClean="0"/>
          </a:p>
          <a:p>
            <a:r>
              <a:rPr lang="en-US" b="0" dirty="0" smtClean="0"/>
              <a:t>Growing Season is March-October</a:t>
            </a:r>
          </a:p>
        </p:txBody>
      </p:sp>
      <p:sp>
        <p:nvSpPr>
          <p:cNvPr id="5" name="Slide Number Placeholder 4"/>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74BDC52-836B-4C95-8085-BFD71CF66637}" type="slidenum">
              <a:rPr kumimoji="0" lang="en-US" sz="1000" b="0" i="0" u="none" strike="noStrike" kern="1200" cap="none" spc="0" normalizeH="0" baseline="0" noProof="0" smtClean="0">
                <a:ln>
                  <a:noFill/>
                </a:ln>
                <a:solidFill>
                  <a:srgbClr val="969696"/>
                </a:solidFill>
                <a:effectLst/>
                <a:uLnTx/>
                <a:uFillTx/>
                <a:latin typeface="Arial"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27</a:t>
            </a:fld>
            <a:endParaRPr kumimoji="0" lang="en-US" sz="1000" b="0" i="0" u="none" strike="noStrike" kern="1200" cap="none" spc="0" normalizeH="0" baseline="0" noProof="0" dirty="0">
              <a:ln>
                <a:noFill/>
              </a:ln>
              <a:solidFill>
                <a:srgbClr val="969696"/>
              </a:solidFill>
              <a:effectLst/>
              <a:uLnTx/>
              <a:uFillTx/>
              <a:latin typeface="Arial" charset="0"/>
              <a:ea typeface="+mn-ea"/>
              <a:cs typeface="+mn-cs"/>
            </a:endParaRPr>
          </a:p>
        </p:txBody>
      </p:sp>
      <p:pic>
        <p:nvPicPr>
          <p:cNvPr id="6" name="Picture 5"/>
          <p:cNvPicPr>
            <a:picLocks noChangeAspect="1" noChangeArrowheads="1"/>
          </p:cNvPicPr>
          <p:nvPr/>
        </p:nvPicPr>
        <p:blipFill>
          <a:blip r:embed="rId5" cstate="print"/>
          <a:srcRect/>
          <a:stretch>
            <a:fillRect/>
          </a:stretch>
        </p:blipFill>
        <p:spPr bwMode="auto">
          <a:xfrm>
            <a:off x="7770473" y="3748114"/>
            <a:ext cx="2460625" cy="2339975"/>
          </a:xfrm>
          <a:prstGeom prst="rect">
            <a:avLst/>
          </a:prstGeom>
          <a:noFill/>
          <a:ln w="9525">
            <a:noFill/>
            <a:miter lim="800000"/>
            <a:headEnd/>
            <a:tailEnd/>
          </a:ln>
        </p:spPr>
      </p:pic>
    </p:spTree>
    <p:extLst>
      <p:ext uri="{BB962C8B-B14F-4D97-AF65-F5344CB8AC3E}">
        <p14:creationId xmlns:p14="http://schemas.microsoft.com/office/powerpoint/2010/main" val="1382758436"/>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SERVICE CONTRACTS</a:t>
            </a:r>
            <a:br>
              <a:rPr lang="en-US" dirty="0"/>
            </a:br>
            <a:r>
              <a:rPr lang="en-US" sz="3200" dirty="0"/>
              <a:t>( Railroad, Elevator, Crane and Hoist Services)</a:t>
            </a:r>
          </a:p>
        </p:txBody>
      </p:sp>
      <p:sp>
        <p:nvSpPr>
          <p:cNvPr id="3" name="Content Placeholder 2"/>
          <p:cNvSpPr>
            <a:spLocks noGrp="1"/>
          </p:cNvSpPr>
          <p:nvPr>
            <p:ph idx="1"/>
          </p:nvPr>
        </p:nvSpPr>
        <p:spPr>
          <a:xfrm>
            <a:off x="184150" y="1066801"/>
            <a:ext cx="11811115" cy="5624944"/>
          </a:xfrm>
        </p:spPr>
        <p:txBody>
          <a:bodyPr/>
          <a:lstStyle/>
          <a:p>
            <a:r>
              <a:rPr lang="en-US" sz="1600" u="sng" dirty="0" smtClean="0"/>
              <a:t>Railroad Services – </a:t>
            </a:r>
          </a:p>
          <a:p>
            <a:r>
              <a:rPr lang="en-US" sz="1600" b="0" dirty="0" smtClean="0"/>
              <a:t>Primary: Michael </a:t>
            </a:r>
            <a:r>
              <a:rPr lang="en-US" sz="1600" b="0" dirty="0" err="1"/>
              <a:t>Franceschini</a:t>
            </a:r>
            <a:r>
              <a:rPr lang="en-US" sz="1600" b="0" dirty="0"/>
              <a:t>,  878-7385 - </a:t>
            </a:r>
            <a:r>
              <a:rPr lang="en-US" sz="1600" b="0" u="sng" dirty="0" smtClean="0">
                <a:hlinkClick r:id="rId3"/>
              </a:rPr>
              <a:t>michael.franceschini.3@us.af.mil</a:t>
            </a:r>
            <a:endParaRPr lang="en-US" sz="1600" b="0" u="sng" dirty="0" smtClean="0"/>
          </a:p>
          <a:p>
            <a:r>
              <a:rPr lang="en-US" sz="1600" b="0" dirty="0" smtClean="0"/>
              <a:t>Alternate: </a:t>
            </a:r>
            <a:r>
              <a:rPr lang="en-US" sz="1600" b="0" dirty="0"/>
              <a:t>Tom Gunther –757-449-4748 - </a:t>
            </a:r>
            <a:r>
              <a:rPr lang="en-US" sz="1600" b="0" dirty="0">
                <a:solidFill>
                  <a:srgbClr val="1F497D"/>
                </a:solidFill>
                <a:hlinkClick r:id="rId4"/>
              </a:rPr>
              <a:t>thomas.gunther@us.af.mil</a:t>
            </a:r>
            <a:endParaRPr lang="en-US" sz="1600" dirty="0" smtClean="0"/>
          </a:p>
          <a:p>
            <a:pPr lvl="1"/>
            <a:r>
              <a:rPr lang="en-US" sz="1600" b="0" dirty="0" smtClean="0">
                <a:solidFill>
                  <a:srgbClr val="FF0000"/>
                </a:solidFill>
              </a:rPr>
              <a:t>Maintains</a:t>
            </a:r>
            <a:r>
              <a:rPr lang="en-US" sz="1600" b="0" dirty="0" smtClean="0"/>
              <a:t> all tracks and crossing signals</a:t>
            </a:r>
          </a:p>
          <a:p>
            <a:pPr lvl="1"/>
            <a:r>
              <a:rPr lang="en-US" sz="1600" b="0" dirty="0" smtClean="0"/>
              <a:t>Pesticides application on tracks</a:t>
            </a:r>
          </a:p>
          <a:p>
            <a:endParaRPr lang="en-US" sz="1600" u="sng" dirty="0" smtClean="0"/>
          </a:p>
          <a:p>
            <a:r>
              <a:rPr lang="en-US" sz="1600" u="sng" dirty="0" smtClean="0"/>
              <a:t>Elevator Services – </a:t>
            </a:r>
          </a:p>
          <a:p>
            <a:r>
              <a:rPr lang="en-US" sz="1600" b="0" dirty="0" smtClean="0"/>
              <a:t>Primary: Janice McGhee, 757-298-0865 - </a:t>
            </a:r>
            <a:r>
              <a:rPr lang="en-US" sz="1600" b="0" dirty="0">
                <a:hlinkClick r:id="rId5"/>
              </a:rPr>
              <a:t>janice.mcghee@us.af.mil</a:t>
            </a:r>
            <a:endParaRPr lang="en-US" sz="1600" b="0" dirty="0"/>
          </a:p>
          <a:p>
            <a:r>
              <a:rPr lang="en-US" sz="1600" b="0" dirty="0" smtClean="0"/>
              <a:t>Alt:</a:t>
            </a:r>
            <a:r>
              <a:rPr lang="en-US" sz="1600" dirty="0" smtClean="0"/>
              <a:t> </a:t>
            </a:r>
            <a:r>
              <a:rPr lang="en-US" sz="1600" b="0" dirty="0"/>
              <a:t>Michael </a:t>
            </a:r>
            <a:r>
              <a:rPr lang="en-US" sz="1600" b="0" dirty="0" err="1"/>
              <a:t>Franceschini</a:t>
            </a:r>
            <a:r>
              <a:rPr lang="en-US" sz="1600" b="0" dirty="0"/>
              <a:t>,  878-7385 - </a:t>
            </a:r>
            <a:r>
              <a:rPr lang="en-US" sz="1600" b="0" u="sng" dirty="0">
                <a:hlinkClick r:id="rId3"/>
              </a:rPr>
              <a:t>michael.franceschini.3@us.af.mil</a:t>
            </a:r>
            <a:endParaRPr lang="en-US" sz="1600" u="sng" dirty="0"/>
          </a:p>
          <a:p>
            <a:pPr lvl="1"/>
            <a:r>
              <a:rPr lang="en-US" sz="1600" b="0" dirty="0" smtClean="0">
                <a:solidFill>
                  <a:srgbClr val="FF0000"/>
                </a:solidFill>
              </a:rPr>
              <a:t>Maintenance </a:t>
            </a:r>
            <a:r>
              <a:rPr lang="en-US" sz="1600" b="0" dirty="0" smtClean="0"/>
              <a:t>of </a:t>
            </a:r>
            <a:r>
              <a:rPr lang="en-US" sz="1600" b="0" dirty="0"/>
              <a:t>the </a:t>
            </a:r>
            <a:r>
              <a:rPr lang="en-US" sz="1600" b="0" dirty="0" smtClean="0"/>
              <a:t>elevators on post</a:t>
            </a:r>
            <a:endParaRPr lang="en-US" sz="1600" b="0" dirty="0"/>
          </a:p>
          <a:p>
            <a:pPr lvl="1"/>
            <a:r>
              <a:rPr lang="en-US" sz="1600" b="0" dirty="0" smtClean="0"/>
              <a:t>Executes </a:t>
            </a:r>
            <a:r>
              <a:rPr lang="en-US" sz="1600" b="0" dirty="0" smtClean="0">
                <a:solidFill>
                  <a:srgbClr val="FF0000"/>
                </a:solidFill>
              </a:rPr>
              <a:t>routine inspection </a:t>
            </a:r>
            <a:r>
              <a:rPr lang="en-US" sz="1600" b="0" dirty="0" smtClean="0"/>
              <a:t>and certification </a:t>
            </a:r>
            <a:endParaRPr lang="en-US" sz="1600" b="0" dirty="0"/>
          </a:p>
          <a:p>
            <a:pPr lvl="1"/>
            <a:r>
              <a:rPr lang="en-US" sz="1600" b="0" u="sng" dirty="0" smtClean="0"/>
              <a:t>Note</a:t>
            </a:r>
            <a:r>
              <a:rPr lang="en-US" sz="1600" b="0" dirty="0" smtClean="0"/>
              <a:t>:  if </a:t>
            </a:r>
            <a:r>
              <a:rPr lang="en-US" sz="1600" b="0" dirty="0" smtClean="0">
                <a:solidFill>
                  <a:srgbClr val="FF0000"/>
                </a:solidFill>
              </a:rPr>
              <a:t>entrapment </a:t>
            </a:r>
            <a:r>
              <a:rPr lang="en-US" sz="1600" b="0" dirty="0" smtClean="0"/>
              <a:t>occurs in an elevator </a:t>
            </a:r>
            <a:r>
              <a:rPr lang="en-US" sz="1600" u="sng" dirty="0" smtClean="0">
                <a:solidFill>
                  <a:srgbClr val="FF0000"/>
                </a:solidFill>
              </a:rPr>
              <a:t>call 9-1-1</a:t>
            </a:r>
          </a:p>
          <a:p>
            <a:endParaRPr lang="en-US" sz="1600" u="sng" dirty="0" smtClean="0"/>
          </a:p>
          <a:p>
            <a:r>
              <a:rPr lang="en-US" sz="1600" u="sng" dirty="0" smtClean="0"/>
              <a:t>Crane and Hoist Services – </a:t>
            </a:r>
          </a:p>
          <a:p>
            <a:r>
              <a:rPr lang="en-US" sz="1600" b="0" dirty="0"/>
              <a:t>Primary: Janice McGhee, 757-298-0865 - </a:t>
            </a:r>
            <a:r>
              <a:rPr lang="en-US" sz="1600" b="0" dirty="0" smtClean="0">
                <a:hlinkClick r:id="rId5"/>
              </a:rPr>
              <a:t>janice.mcghee@us.af.mil</a:t>
            </a:r>
            <a:endParaRPr lang="en-US" sz="1600" b="0" dirty="0" smtClean="0"/>
          </a:p>
          <a:p>
            <a:r>
              <a:rPr lang="en-US" sz="1600" b="0" dirty="0" smtClean="0"/>
              <a:t>Alt: </a:t>
            </a:r>
            <a:r>
              <a:rPr lang="en-US" sz="1600" b="0" dirty="0"/>
              <a:t>Tom Gunther –757-449-4748 - </a:t>
            </a:r>
            <a:r>
              <a:rPr lang="en-US" sz="1600" b="0" dirty="0" smtClean="0">
                <a:solidFill>
                  <a:srgbClr val="1F497D"/>
                </a:solidFill>
                <a:hlinkClick r:id="rId4"/>
              </a:rPr>
              <a:t>thomas.gunther@us.af.mil</a:t>
            </a:r>
            <a:endParaRPr lang="en-US" sz="1600" b="0" dirty="0"/>
          </a:p>
          <a:p>
            <a:pPr lvl="1"/>
            <a:r>
              <a:rPr lang="en-US" sz="1600" b="0" dirty="0">
                <a:solidFill>
                  <a:srgbClr val="FF0000"/>
                </a:solidFill>
              </a:rPr>
              <a:t>Maintains</a:t>
            </a:r>
            <a:r>
              <a:rPr lang="en-US" sz="1600" b="0" dirty="0"/>
              <a:t> </a:t>
            </a:r>
            <a:r>
              <a:rPr lang="en-US" sz="1600" b="0" dirty="0" smtClean="0"/>
              <a:t>all Cranes and Hoists with exception of the </a:t>
            </a:r>
            <a:r>
              <a:rPr lang="en-US" sz="1600" b="0" dirty="0" err="1" smtClean="0"/>
              <a:t>Hagglund</a:t>
            </a:r>
            <a:r>
              <a:rPr lang="en-US" sz="1600" b="0" dirty="0" smtClean="0"/>
              <a:t> </a:t>
            </a:r>
            <a:r>
              <a:rPr lang="en-US" sz="1600" b="0" dirty="0"/>
              <a:t>C</a:t>
            </a:r>
            <a:r>
              <a:rPr lang="en-US" sz="1600" b="0" dirty="0" smtClean="0"/>
              <a:t>rane at the Army Transportation School</a:t>
            </a:r>
            <a:endParaRPr lang="en-US" sz="1600" b="0" dirty="0"/>
          </a:p>
          <a:p>
            <a:pPr lvl="1"/>
            <a:r>
              <a:rPr lang="en-US" sz="1600" b="0" dirty="0"/>
              <a:t>Execute </a:t>
            </a:r>
            <a:r>
              <a:rPr lang="en-US" sz="1600" b="0" dirty="0">
                <a:solidFill>
                  <a:srgbClr val="FF0000"/>
                </a:solidFill>
              </a:rPr>
              <a:t>routine inspection </a:t>
            </a:r>
            <a:r>
              <a:rPr lang="en-US" sz="1600" b="0" dirty="0"/>
              <a:t>and </a:t>
            </a:r>
            <a:r>
              <a:rPr lang="en-US" sz="1600" b="0" dirty="0" smtClean="0"/>
              <a:t>certification</a:t>
            </a:r>
            <a:endParaRPr lang="en-US" sz="1600" b="0" dirty="0"/>
          </a:p>
          <a:p>
            <a:endParaRPr lang="en-US" sz="1600" b="0" dirty="0">
              <a:solidFill>
                <a:srgbClr val="FF0000"/>
              </a:solidFill>
            </a:endParaRPr>
          </a:p>
        </p:txBody>
      </p:sp>
    </p:spTree>
    <p:extLst>
      <p:ext uri="{BB962C8B-B14F-4D97-AF65-F5344CB8AC3E}">
        <p14:creationId xmlns:p14="http://schemas.microsoft.com/office/powerpoint/2010/main" val="4174893434"/>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WORK ORDERS</a:t>
            </a:r>
            <a:endParaRPr lang="en-US" dirty="0"/>
          </a:p>
        </p:txBody>
      </p:sp>
      <p:sp>
        <p:nvSpPr>
          <p:cNvPr id="3" name="Content Placeholder 2"/>
          <p:cNvSpPr>
            <a:spLocks noGrp="1"/>
          </p:cNvSpPr>
          <p:nvPr>
            <p:ph idx="1"/>
          </p:nvPr>
        </p:nvSpPr>
        <p:spPr/>
        <p:txBody>
          <a:bodyPr/>
          <a:lstStyle/>
          <a:p>
            <a:r>
              <a:rPr lang="en-US" dirty="0"/>
              <a:t>AF FORM 332 </a:t>
            </a:r>
            <a:endParaRPr lang="en-US" dirty="0" smtClean="0"/>
          </a:p>
          <a:p>
            <a:pPr marL="0" indent="0">
              <a:buNone/>
            </a:pPr>
            <a:endParaRPr lang="en-US" dirty="0"/>
          </a:p>
          <a:p>
            <a:pPr lvl="1"/>
            <a:r>
              <a:rPr lang="en-US" b="0" dirty="0">
                <a:solidFill>
                  <a:srgbClr val="FF0000"/>
                </a:solidFill>
              </a:rPr>
              <a:t>Minor construction, major </a:t>
            </a:r>
            <a:r>
              <a:rPr lang="en-US" b="0" dirty="0" smtClean="0">
                <a:solidFill>
                  <a:srgbClr val="FF0000"/>
                </a:solidFill>
              </a:rPr>
              <a:t>maintenance/repair </a:t>
            </a:r>
            <a:r>
              <a:rPr lang="en-US" b="0" dirty="0">
                <a:solidFill>
                  <a:srgbClr val="FF0000"/>
                </a:solidFill>
              </a:rPr>
              <a:t>or new work </a:t>
            </a:r>
            <a:r>
              <a:rPr lang="en-US" b="0" dirty="0"/>
              <a:t>that requires detailed planning or modification of facility</a:t>
            </a:r>
          </a:p>
          <a:p>
            <a:pPr lvl="2"/>
            <a:r>
              <a:rPr lang="en-US" b="0" dirty="0"/>
              <a:t>Definition of these categories is not always </a:t>
            </a:r>
            <a:r>
              <a:rPr lang="en-US" b="0" dirty="0" smtClean="0"/>
              <a:t>intuitive</a:t>
            </a:r>
            <a:endParaRPr lang="en-US" b="0" dirty="0"/>
          </a:p>
          <a:p>
            <a:pPr lvl="1"/>
            <a:endParaRPr lang="en-US" dirty="0"/>
          </a:p>
          <a:p>
            <a:pPr lvl="1"/>
            <a:r>
              <a:rPr lang="en-US" b="0" dirty="0" smtClean="0"/>
              <a:t>Initiates </a:t>
            </a:r>
            <a:r>
              <a:rPr lang="en-US" b="0" dirty="0"/>
              <a:t>Work Orders</a:t>
            </a:r>
            <a:r>
              <a:rPr lang="en-US" b="0" dirty="0" smtClean="0"/>
              <a:t>, </a:t>
            </a:r>
            <a:r>
              <a:rPr lang="en-US" b="0" dirty="0"/>
              <a:t>Projects, or Contract by </a:t>
            </a:r>
            <a:r>
              <a:rPr lang="en-US" b="0" dirty="0" smtClean="0"/>
              <a:t>Requester with Technical Approval</a:t>
            </a:r>
            <a:endParaRPr lang="en-US" b="0" dirty="0"/>
          </a:p>
          <a:p>
            <a:pPr lvl="1"/>
            <a:endParaRPr lang="en-US" dirty="0"/>
          </a:p>
          <a:p>
            <a:pPr lvl="1"/>
            <a:r>
              <a:rPr lang="en-US" b="0" dirty="0" smtClean="0">
                <a:solidFill>
                  <a:srgbClr val="FF0000"/>
                </a:solidFill>
              </a:rPr>
              <a:t>Facility Manager </a:t>
            </a:r>
            <a:r>
              <a:rPr lang="en-US" b="0" dirty="0" smtClean="0"/>
              <a:t>must </a:t>
            </a:r>
            <a:r>
              <a:rPr lang="en-US" b="0" dirty="0"/>
              <a:t>sign </a:t>
            </a:r>
            <a:r>
              <a:rPr lang="en-US" b="0" dirty="0" smtClean="0"/>
              <a:t>AF Form 332</a:t>
            </a:r>
          </a:p>
          <a:p>
            <a:pPr marL="400050" lvl="1" indent="0">
              <a:buNone/>
            </a:pPr>
            <a:endParaRPr lang="en-US" dirty="0"/>
          </a:p>
          <a:p>
            <a:pPr lvl="1"/>
            <a:r>
              <a:rPr lang="en-US" b="0" dirty="0"/>
              <a:t>It is extremely beneficial to </a:t>
            </a:r>
            <a:r>
              <a:rPr lang="en-US" b="0" dirty="0" smtClean="0"/>
              <a:t>have your organization’s </a:t>
            </a:r>
            <a:r>
              <a:rPr lang="en-US" b="0" dirty="0"/>
              <a:t>Top 10 </a:t>
            </a:r>
            <a:r>
              <a:rPr lang="en-US" b="0" dirty="0" smtClean="0"/>
              <a:t>Priorities ready to provide to CES when requested</a:t>
            </a:r>
            <a:endParaRPr lang="en-US" b="0" dirty="0"/>
          </a:p>
          <a:p>
            <a:pPr lvl="1"/>
            <a:endParaRPr lang="en-US" dirty="0"/>
          </a:p>
        </p:txBody>
      </p:sp>
      <p:sp>
        <p:nvSpPr>
          <p:cNvPr id="5" name="Slide Number Placeholder 4"/>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74BDC52-836B-4C95-8085-BFD71CF66637}" type="slidenum">
              <a:rPr kumimoji="0" lang="en-US" sz="1000" b="0" i="0" u="none" strike="noStrike" kern="1200" cap="none" spc="0" normalizeH="0" baseline="0" noProof="0" smtClean="0">
                <a:ln>
                  <a:noFill/>
                </a:ln>
                <a:solidFill>
                  <a:srgbClr val="969696"/>
                </a:solidFill>
                <a:effectLst/>
                <a:uLnTx/>
                <a:uFillTx/>
                <a:latin typeface="Arial"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29</a:t>
            </a:fld>
            <a:endParaRPr kumimoji="0" lang="en-US" sz="1000" b="0" i="0" u="none" strike="noStrike" kern="1200" cap="none" spc="0" normalizeH="0" baseline="0" noProof="0" dirty="0">
              <a:ln>
                <a:noFill/>
              </a:ln>
              <a:solidFill>
                <a:srgbClr val="969696"/>
              </a:solidFill>
              <a:effectLst/>
              <a:uLnTx/>
              <a:uFillTx/>
              <a:latin typeface="Arial" charset="0"/>
              <a:ea typeface="+mn-ea"/>
              <a:cs typeface="+mn-cs"/>
            </a:endParaRPr>
          </a:p>
        </p:txBody>
      </p:sp>
    </p:spTree>
    <p:extLst>
      <p:ext uri="{BB962C8B-B14F-4D97-AF65-F5344CB8AC3E}">
        <p14:creationId xmlns:p14="http://schemas.microsoft.com/office/powerpoint/2010/main" val="193508727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OVERVIEW</a:t>
            </a:r>
            <a:endParaRPr lang="en-US" dirty="0"/>
          </a:p>
        </p:txBody>
      </p:sp>
      <p:sp>
        <p:nvSpPr>
          <p:cNvPr id="3" name="Content Placeholder 2"/>
          <p:cNvSpPr>
            <a:spLocks noGrp="1"/>
          </p:cNvSpPr>
          <p:nvPr>
            <p:ph idx="1"/>
          </p:nvPr>
        </p:nvSpPr>
        <p:spPr/>
        <p:txBody>
          <a:bodyPr/>
          <a:lstStyle/>
          <a:p>
            <a:r>
              <a:rPr lang="en-US" b="0" dirty="0"/>
              <a:t>733 </a:t>
            </a:r>
            <a:r>
              <a:rPr lang="en-US" b="0" dirty="0" smtClean="0"/>
              <a:t>Civil Engineer Squadron’s </a:t>
            </a:r>
            <a:r>
              <a:rPr lang="en-US" b="0" dirty="0"/>
              <a:t>mission </a:t>
            </a:r>
            <a:r>
              <a:rPr lang="en-US" b="0" dirty="0" smtClean="0"/>
              <a:t>is </a:t>
            </a:r>
            <a:r>
              <a:rPr lang="en-US" b="0" dirty="0"/>
              <a:t>to provide fire protection, emergency response, facilities engineering and operations support, infrastructure &amp; real property management, comprehensive land use planning, </a:t>
            </a:r>
            <a:r>
              <a:rPr lang="en-US" b="0" dirty="0" smtClean="0"/>
              <a:t>environmental </a:t>
            </a:r>
            <a:r>
              <a:rPr lang="en-US" b="0" dirty="0"/>
              <a:t>and housing management for JBLE-Fort </a:t>
            </a:r>
            <a:r>
              <a:rPr lang="en-US" b="0" dirty="0" smtClean="0"/>
              <a:t>Eustis</a:t>
            </a:r>
            <a:endParaRPr lang="en-US" b="0" dirty="0"/>
          </a:p>
          <a:p>
            <a:endParaRPr lang="en-US" b="0" dirty="0"/>
          </a:p>
          <a:p>
            <a:r>
              <a:rPr lang="en-US" b="0" dirty="0"/>
              <a:t>AFI 32-1001 </a:t>
            </a:r>
            <a:r>
              <a:rPr lang="en-US" b="0" i="1" dirty="0"/>
              <a:t>Operations Management</a:t>
            </a:r>
            <a:r>
              <a:rPr lang="en-US" b="0" dirty="0"/>
              <a:t>: Requires CE Squadrons to execute and manage a Facility Manager program to standardize guidance and streamline processes to improve customer service and mission </a:t>
            </a:r>
            <a:r>
              <a:rPr lang="en-US" b="0" dirty="0" smtClean="0"/>
              <a:t>execution</a:t>
            </a:r>
            <a:endParaRPr lang="en-US" b="0" dirty="0"/>
          </a:p>
          <a:p>
            <a:endParaRPr lang="en-US" dirty="0"/>
          </a:p>
        </p:txBody>
      </p:sp>
      <p:sp>
        <p:nvSpPr>
          <p:cNvPr id="5" name="Slide Number Placeholder 4"/>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74BDC52-836B-4C95-8085-BFD71CF66637}" type="slidenum">
              <a:rPr kumimoji="0" lang="en-US" sz="1000" b="0" i="0" u="none" strike="noStrike" kern="1200" cap="none" spc="0" normalizeH="0" baseline="0" noProof="0" smtClean="0">
                <a:ln>
                  <a:noFill/>
                </a:ln>
                <a:solidFill>
                  <a:srgbClr val="969696"/>
                </a:solidFill>
                <a:effectLst/>
                <a:uLnTx/>
                <a:uFillTx/>
                <a:latin typeface="Arial"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US" sz="1000" b="0" i="0" u="none" strike="noStrike" kern="1200" cap="none" spc="0" normalizeH="0" baseline="0" noProof="0" dirty="0">
              <a:ln>
                <a:noFill/>
              </a:ln>
              <a:solidFill>
                <a:srgbClr val="969696"/>
              </a:solidFill>
              <a:effectLst/>
              <a:uLnTx/>
              <a:uFillTx/>
              <a:latin typeface="Arial" charset="0"/>
              <a:ea typeface="+mn-ea"/>
              <a:cs typeface="+mn-cs"/>
            </a:endParaRPr>
          </a:p>
        </p:txBody>
      </p:sp>
    </p:spTree>
    <p:extLst>
      <p:ext uri="{BB962C8B-B14F-4D97-AF65-F5344CB8AC3E}">
        <p14:creationId xmlns:p14="http://schemas.microsoft.com/office/powerpoint/2010/main" val="247786010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WORK REQUEST CATEGORIES</a:t>
            </a:r>
            <a:endParaRPr lang="en-US" dirty="0"/>
          </a:p>
        </p:txBody>
      </p:sp>
      <p:sp>
        <p:nvSpPr>
          <p:cNvPr id="3" name="Content Placeholder 2"/>
          <p:cNvSpPr>
            <a:spLocks noGrp="1"/>
          </p:cNvSpPr>
          <p:nvPr>
            <p:ph idx="1"/>
          </p:nvPr>
        </p:nvSpPr>
        <p:spPr/>
        <p:txBody>
          <a:bodyPr/>
          <a:lstStyle/>
          <a:p>
            <a:r>
              <a:rPr lang="en-US" dirty="0"/>
              <a:t>Work Orders</a:t>
            </a:r>
          </a:p>
          <a:p>
            <a:pPr lvl="1"/>
            <a:r>
              <a:rPr lang="en-US" b="0" dirty="0"/>
              <a:t>FM must submit AF </a:t>
            </a:r>
            <a:r>
              <a:rPr lang="en-US" b="0" dirty="0" smtClean="0"/>
              <a:t>Form 332</a:t>
            </a:r>
            <a:endParaRPr lang="en-US" b="0" dirty="0"/>
          </a:p>
          <a:p>
            <a:pPr lvl="1"/>
            <a:r>
              <a:rPr lang="en-US" b="0" dirty="0" smtClean="0">
                <a:solidFill>
                  <a:srgbClr val="FF0000"/>
                </a:solidFill>
              </a:rPr>
              <a:t>Project-oriented </a:t>
            </a:r>
            <a:r>
              <a:rPr lang="en-US" b="0" dirty="0">
                <a:solidFill>
                  <a:srgbClr val="FF0000"/>
                </a:solidFill>
              </a:rPr>
              <a:t>work such as modifications, total </a:t>
            </a:r>
            <a:r>
              <a:rPr lang="en-US" b="0" dirty="0" smtClean="0">
                <a:solidFill>
                  <a:srgbClr val="FF0000"/>
                </a:solidFill>
              </a:rPr>
              <a:t>replacements </a:t>
            </a:r>
            <a:r>
              <a:rPr lang="en-US" b="0" dirty="0">
                <a:solidFill>
                  <a:srgbClr val="FF0000"/>
                </a:solidFill>
              </a:rPr>
              <a:t>and new work that are beyond the Service Order </a:t>
            </a:r>
            <a:r>
              <a:rPr lang="en-US" b="0" dirty="0" smtClean="0">
                <a:solidFill>
                  <a:srgbClr val="FF0000"/>
                </a:solidFill>
              </a:rPr>
              <a:t>criteria </a:t>
            </a:r>
          </a:p>
          <a:p>
            <a:pPr lvl="1"/>
            <a:r>
              <a:rPr lang="en-US" b="0" dirty="0" smtClean="0"/>
              <a:t>Work </a:t>
            </a:r>
            <a:r>
              <a:rPr lang="en-US" b="0" dirty="0"/>
              <a:t>Orders can vary significantly in nature and scope and may involve multiple crafts and </a:t>
            </a:r>
            <a:r>
              <a:rPr lang="en-US" b="0" dirty="0" smtClean="0"/>
              <a:t>locations </a:t>
            </a:r>
          </a:p>
          <a:p>
            <a:pPr lvl="1"/>
            <a:r>
              <a:rPr lang="en-US" b="0" dirty="0" smtClean="0"/>
              <a:t>Significant </a:t>
            </a:r>
            <a:r>
              <a:rPr lang="en-US" b="0" dirty="0"/>
              <a:t>investment of time, labor, or </a:t>
            </a:r>
            <a:r>
              <a:rPr lang="en-US" b="0" dirty="0" smtClean="0"/>
              <a:t>money</a:t>
            </a:r>
            <a:endParaRPr lang="en-US" b="0" dirty="0"/>
          </a:p>
          <a:p>
            <a:pPr lvl="1"/>
            <a:r>
              <a:rPr lang="en-US" b="0" dirty="0" smtClean="0"/>
              <a:t>Accomplished through various contracts (see Engineering Project Contracting Avenues slide)</a:t>
            </a:r>
            <a:endParaRPr lang="en-US" b="0" dirty="0"/>
          </a:p>
          <a:p>
            <a:pPr lvl="2"/>
            <a:endParaRPr lang="en-US" sz="2600" b="0" dirty="0" smtClean="0"/>
          </a:p>
          <a:p>
            <a:r>
              <a:rPr lang="en-US" dirty="0" smtClean="0"/>
              <a:t>Contract </a:t>
            </a:r>
            <a:r>
              <a:rPr lang="en-US" dirty="0"/>
              <a:t>by </a:t>
            </a:r>
            <a:r>
              <a:rPr lang="en-US" dirty="0" smtClean="0"/>
              <a:t>Requester</a:t>
            </a:r>
          </a:p>
          <a:p>
            <a:pPr lvl="1"/>
            <a:r>
              <a:rPr lang="en-US" b="0" dirty="0" smtClean="0">
                <a:solidFill>
                  <a:srgbClr val="FF0000"/>
                </a:solidFill>
              </a:rPr>
              <a:t>Facility Managers must also submit AF Form 332 to accomplish work themselves</a:t>
            </a:r>
          </a:p>
          <a:p>
            <a:pPr lvl="1"/>
            <a:r>
              <a:rPr lang="en-US" b="0" dirty="0" smtClean="0"/>
              <a:t>Contract by requester or Self Help</a:t>
            </a:r>
          </a:p>
          <a:p>
            <a:pPr lvl="1"/>
            <a:r>
              <a:rPr lang="en-US" b="0" dirty="0" smtClean="0"/>
              <a:t>These requests require Technical Approval by CES</a:t>
            </a:r>
          </a:p>
          <a:p>
            <a:pPr lvl="1"/>
            <a:r>
              <a:rPr lang="en-US" b="0" dirty="0" smtClean="0"/>
              <a:t>Customer GPC used to accomplish work</a:t>
            </a:r>
            <a:endParaRPr lang="en-US" b="0" dirty="0"/>
          </a:p>
          <a:p>
            <a:pPr marL="1371600" lvl="3" indent="0">
              <a:buNone/>
            </a:pPr>
            <a:endParaRPr lang="en-US" sz="2200" b="0" dirty="0" smtClean="0">
              <a:solidFill>
                <a:schemeClr val="tx1"/>
              </a:solidFill>
            </a:endParaRPr>
          </a:p>
          <a:p>
            <a:pPr marL="1371600" lvl="3" indent="0">
              <a:buNone/>
            </a:pPr>
            <a:endParaRPr lang="en-US" sz="2200" dirty="0">
              <a:solidFill>
                <a:schemeClr val="tx1"/>
              </a:solidFill>
            </a:endParaRPr>
          </a:p>
          <a:p>
            <a:endParaRPr lang="en-US" dirty="0"/>
          </a:p>
        </p:txBody>
      </p:sp>
    </p:spTree>
    <p:extLst>
      <p:ext uri="{BB962C8B-B14F-4D97-AF65-F5344CB8AC3E}">
        <p14:creationId xmlns:p14="http://schemas.microsoft.com/office/powerpoint/2010/main" val="1744300482"/>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1240365" y="59267"/>
            <a:ext cx="9672799" cy="1320800"/>
          </a:xfrm>
        </p:spPr>
        <p:txBody>
          <a:bodyPr>
            <a:normAutofit/>
          </a:bodyPr>
          <a:lstStyle/>
          <a:p>
            <a:r>
              <a:rPr lang="en-US" dirty="0" smtClean="0"/>
              <a:t>WORK REQUEST MANAGEMENT</a:t>
            </a:r>
            <a:br>
              <a:rPr lang="en-US" dirty="0" smtClean="0"/>
            </a:br>
            <a:r>
              <a:rPr lang="en-US" dirty="0" smtClean="0"/>
              <a:t>(AF FORM 332)</a:t>
            </a:r>
            <a:endParaRPr lang="en-US" dirty="0"/>
          </a:p>
        </p:txBody>
      </p:sp>
      <p:sp>
        <p:nvSpPr>
          <p:cNvPr id="3" name="Content Placeholder 2"/>
          <p:cNvSpPr>
            <a:spLocks noGrp="1"/>
          </p:cNvSpPr>
          <p:nvPr>
            <p:ph idx="1"/>
          </p:nvPr>
        </p:nvSpPr>
        <p:spPr/>
        <p:txBody>
          <a:bodyPr/>
          <a:lstStyle/>
          <a:p>
            <a:r>
              <a:rPr lang="en-US" dirty="0"/>
              <a:t>Submit to:  </a:t>
            </a:r>
            <a:r>
              <a:rPr lang="en-US" u="sng" dirty="0" smtClean="0">
                <a:solidFill>
                  <a:srgbClr val="0C2D83"/>
                </a:solidFill>
              </a:rPr>
              <a:t>danielle.quinlan@us.af.mil</a:t>
            </a:r>
            <a:r>
              <a:rPr lang="en-US" dirty="0" smtClean="0"/>
              <a:t> </a:t>
            </a:r>
          </a:p>
          <a:p>
            <a:endParaRPr lang="en-US" dirty="0"/>
          </a:p>
          <a:p>
            <a:r>
              <a:rPr lang="en-US" dirty="0"/>
              <a:t>Alternate</a:t>
            </a:r>
            <a:r>
              <a:rPr lang="en-US" dirty="0" smtClean="0"/>
              <a:t>: </a:t>
            </a:r>
            <a:r>
              <a:rPr lang="en-US" dirty="0" smtClean="0">
                <a:hlinkClick r:id="rId3"/>
              </a:rPr>
              <a:t>christopher.nye@us.af.mil</a:t>
            </a:r>
            <a:r>
              <a:rPr lang="en-US" dirty="0" smtClean="0"/>
              <a:t>  </a:t>
            </a:r>
            <a:endParaRPr lang="en-US" dirty="0"/>
          </a:p>
          <a:p>
            <a:endParaRPr lang="en-US" dirty="0"/>
          </a:p>
          <a:p>
            <a:r>
              <a:rPr lang="en-US" dirty="0"/>
              <a:t>Provide detailed Description &amp; </a:t>
            </a:r>
            <a:r>
              <a:rPr lang="en-US" dirty="0" smtClean="0"/>
              <a:t>Justification</a:t>
            </a:r>
          </a:p>
          <a:p>
            <a:pPr marL="0" indent="0">
              <a:buNone/>
            </a:pPr>
            <a:endParaRPr lang="en-US" dirty="0"/>
          </a:p>
          <a:p>
            <a:pPr lvl="1"/>
            <a:r>
              <a:rPr lang="en-US" b="0" dirty="0"/>
              <a:t>A</a:t>
            </a:r>
            <a:r>
              <a:rPr lang="en-US" b="0" dirty="0" smtClean="0"/>
              <a:t>ttach any pertinent safety write-ups, </a:t>
            </a:r>
            <a:r>
              <a:rPr lang="en-US" b="0" dirty="0"/>
              <a:t>photos, area maps, drawings, designs, </a:t>
            </a:r>
            <a:r>
              <a:rPr lang="en-US" b="0" dirty="0" smtClean="0"/>
              <a:t>sketches </a:t>
            </a:r>
          </a:p>
          <a:p>
            <a:pPr marL="400050" lvl="1" indent="0">
              <a:buNone/>
            </a:pPr>
            <a:endParaRPr lang="en-US" b="0" dirty="0"/>
          </a:p>
          <a:p>
            <a:pPr lvl="1"/>
            <a:r>
              <a:rPr lang="en-US" b="0" u="sng" dirty="0"/>
              <a:t>Vague or incomplete </a:t>
            </a:r>
            <a:r>
              <a:rPr lang="en-US" b="0" u="sng" dirty="0" smtClean="0"/>
              <a:t>AF Form </a:t>
            </a:r>
            <a:r>
              <a:rPr lang="en-US" b="0" u="sng" dirty="0"/>
              <a:t>332s will be </a:t>
            </a:r>
            <a:r>
              <a:rPr lang="en-US" b="0" u="sng" dirty="0" smtClean="0"/>
              <a:t>returned</a:t>
            </a:r>
            <a:endParaRPr lang="en-US" b="0" u="sng" dirty="0"/>
          </a:p>
          <a:p>
            <a:endParaRPr lang="en-US" dirty="0"/>
          </a:p>
        </p:txBody>
      </p:sp>
      <p:sp>
        <p:nvSpPr>
          <p:cNvPr id="5" name="Slide Number Placeholder 4"/>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74BDC52-836B-4C95-8085-BFD71CF66637}" type="slidenum">
              <a:rPr kumimoji="0" lang="en-US" sz="1000" b="0" i="0" u="none" strike="noStrike" kern="1200" cap="none" spc="0" normalizeH="0" baseline="0" noProof="0" smtClean="0">
                <a:ln>
                  <a:noFill/>
                </a:ln>
                <a:solidFill>
                  <a:srgbClr val="969696"/>
                </a:solidFill>
                <a:effectLst/>
                <a:uLnTx/>
                <a:uFillTx/>
                <a:latin typeface="Arial"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31</a:t>
            </a:fld>
            <a:endParaRPr kumimoji="0" lang="en-US" sz="1000" b="0" i="0" u="none" strike="noStrike" kern="1200" cap="none" spc="0" normalizeH="0" baseline="0" noProof="0" dirty="0">
              <a:ln>
                <a:noFill/>
              </a:ln>
              <a:solidFill>
                <a:srgbClr val="969696"/>
              </a:solidFill>
              <a:effectLst/>
              <a:uLnTx/>
              <a:uFillTx/>
              <a:latin typeface="Arial" charset="0"/>
              <a:ea typeface="+mn-ea"/>
              <a:cs typeface="+mn-cs"/>
            </a:endParaRPr>
          </a:p>
        </p:txBody>
      </p:sp>
    </p:spTree>
    <p:extLst>
      <p:ext uri="{BB962C8B-B14F-4D97-AF65-F5344CB8AC3E}">
        <p14:creationId xmlns:p14="http://schemas.microsoft.com/office/powerpoint/2010/main" val="3995108879"/>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251190" y="0"/>
            <a:ext cx="5566001" cy="6876694"/>
          </a:xfrm>
        </p:spPr>
      </p:pic>
      <p:sp>
        <p:nvSpPr>
          <p:cNvPr id="2" name="Title 1"/>
          <p:cNvSpPr>
            <a:spLocks noGrp="1"/>
          </p:cNvSpPr>
          <p:nvPr>
            <p:ph type="title"/>
          </p:nvPr>
        </p:nvSpPr>
        <p:spPr>
          <a:xfrm>
            <a:off x="6817191" y="162611"/>
            <a:ext cx="4123427" cy="1068146"/>
          </a:xfrm>
        </p:spPr>
        <p:txBody>
          <a:bodyPr/>
          <a:lstStyle/>
          <a:p>
            <a:r>
              <a:rPr lang="en-US" dirty="0" smtClean="0"/>
              <a:t>AF FORM 332 SAMPLE</a:t>
            </a:r>
            <a:endParaRPr lang="en-US" dirty="0"/>
          </a:p>
        </p:txBody>
      </p:sp>
      <p:sp>
        <p:nvSpPr>
          <p:cNvPr id="5" name="Rectangle 4"/>
          <p:cNvSpPr/>
          <p:nvPr/>
        </p:nvSpPr>
        <p:spPr bwMode="auto">
          <a:xfrm>
            <a:off x="1509623" y="819509"/>
            <a:ext cx="5098211" cy="3329797"/>
          </a:xfrm>
          <a:prstGeom prst="rect">
            <a:avLst/>
          </a:prstGeom>
          <a:noFill/>
          <a:ln w="19050">
            <a:solidFill>
              <a:srgbClr val="FF0000"/>
            </a:solidFill>
            <a:headEnd type="none" w="med" len="med"/>
            <a:tailEnd type="none" w="med" len="med"/>
          </a:ln>
        </p:spPr>
        <p:style>
          <a:lnRef idx="2">
            <a:schemeClr val="accent2"/>
          </a:lnRef>
          <a:fillRef idx="1">
            <a:schemeClr val="lt1"/>
          </a:fillRef>
          <a:effectRef idx="0">
            <a:schemeClr val="accent2"/>
          </a:effectRef>
          <a:fontRef idx="minor">
            <a:schemeClr val="dk1"/>
          </a:fontRef>
        </p:style>
        <p:txBody>
          <a:bodyPr vert="horz" wrap="square" lIns="91440" tIns="45720" rIns="91440" bIns="45720" numCol="1" rtlCol="0" anchor="ctr" anchorCtr="1"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4400" b="1" i="1" u="none" strike="noStrike" kern="1200" cap="none" spc="0" normalizeH="0" baseline="0" noProof="0" smtClean="0">
              <a:ln>
                <a:noFill/>
              </a:ln>
              <a:solidFill>
                <a:srgbClr val="0C2D83"/>
              </a:solidFill>
              <a:effectLst/>
              <a:uLnTx/>
              <a:uFillTx/>
              <a:latin typeface="Arial" charset="0"/>
              <a:ea typeface="+mn-ea"/>
              <a:cs typeface="+mn-cs"/>
            </a:endParaRPr>
          </a:p>
        </p:txBody>
      </p:sp>
      <p:sp>
        <p:nvSpPr>
          <p:cNvPr id="6" name="Right Arrow 5"/>
          <p:cNvSpPr/>
          <p:nvPr/>
        </p:nvSpPr>
        <p:spPr bwMode="auto">
          <a:xfrm>
            <a:off x="6607834" y="2320506"/>
            <a:ext cx="1328468" cy="396815"/>
          </a:xfrm>
          <a:prstGeom prst="rightArrow">
            <a:avLst/>
          </a:prstGeom>
          <a:solidFill>
            <a:srgbClr val="FF0000"/>
          </a:solidFill>
          <a:ln w="28575" cap="flat" cmpd="sng" algn="ctr">
            <a:solidFill>
              <a:srgbClr val="FF0000"/>
            </a:solidFill>
            <a:prstDash val="solid"/>
            <a:round/>
            <a:headEnd type="none" w="med" len="med"/>
            <a:tailEnd type="none" w="med" len="med"/>
          </a:ln>
          <a:effectLst/>
        </p:spPr>
        <p:txBody>
          <a:bodyPr vert="horz" wrap="square" lIns="91440" tIns="45720" rIns="91440" bIns="45720" numCol="1" rtlCol="0" anchor="ctr" anchorCtr="1"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4400" b="1" i="1" u="none" strike="noStrike" kern="1200" cap="none" spc="0" normalizeH="0" baseline="0" noProof="0" smtClean="0">
              <a:ln>
                <a:noFill/>
              </a:ln>
              <a:solidFill>
                <a:srgbClr val="0C2D83"/>
              </a:solidFill>
              <a:effectLst/>
              <a:uLnTx/>
              <a:uFillTx/>
              <a:latin typeface="Arial" charset="0"/>
              <a:ea typeface="+mn-ea"/>
              <a:cs typeface="+mn-cs"/>
            </a:endParaRPr>
          </a:p>
        </p:txBody>
      </p:sp>
      <p:sp>
        <p:nvSpPr>
          <p:cNvPr id="7" name="TextBox 6"/>
          <p:cNvSpPr txBox="1"/>
          <p:nvPr/>
        </p:nvSpPr>
        <p:spPr>
          <a:xfrm>
            <a:off x="7994491" y="2195747"/>
            <a:ext cx="3133898" cy="646331"/>
          </a:xfrm>
          <a:prstGeom prst="rect">
            <a:avLst/>
          </a:prstGeom>
          <a:noFill/>
          <a:ln w="12700">
            <a:solidFill>
              <a:schemeClr val="tx1"/>
            </a:solid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smtClean="0">
                <a:ln>
                  <a:noFill/>
                </a:ln>
                <a:solidFill>
                  <a:srgbClr val="000000"/>
                </a:solidFill>
                <a:effectLst/>
                <a:uLnTx/>
                <a:uFillTx/>
                <a:latin typeface="Arial"/>
                <a:ea typeface="+mn-ea"/>
                <a:cs typeface="+mn-cs"/>
              </a:rPr>
              <a:t>Section I: To be completed by FM – See next slide </a:t>
            </a:r>
            <a:endParaRPr kumimoji="0" lang="en-US" sz="1800" b="0" i="0" u="none" strike="noStrike" kern="1200" cap="none" spc="0" normalizeH="0" baseline="0" noProof="0" dirty="0">
              <a:ln>
                <a:noFill/>
              </a:ln>
              <a:solidFill>
                <a:srgbClr val="000000"/>
              </a:solidFill>
              <a:effectLst/>
              <a:uLnTx/>
              <a:uFillTx/>
              <a:latin typeface="Arial"/>
              <a:ea typeface="+mn-ea"/>
              <a:cs typeface="+mn-cs"/>
            </a:endParaRPr>
          </a:p>
        </p:txBody>
      </p:sp>
      <p:sp>
        <p:nvSpPr>
          <p:cNvPr id="8" name="Rectangle 7"/>
          <p:cNvSpPr/>
          <p:nvPr/>
        </p:nvSpPr>
        <p:spPr bwMode="auto">
          <a:xfrm>
            <a:off x="1509623" y="4281054"/>
            <a:ext cx="5098211" cy="2452255"/>
          </a:xfrm>
          <a:prstGeom prst="rect">
            <a:avLst/>
          </a:prstGeom>
          <a:noFill/>
          <a:ln w="19050">
            <a:solidFill>
              <a:srgbClr val="FF0000"/>
            </a:solidFill>
            <a:headEnd type="none" w="med" len="med"/>
            <a:tailEnd type="none" w="med" len="med"/>
          </a:ln>
        </p:spPr>
        <p:style>
          <a:lnRef idx="2">
            <a:schemeClr val="accent2"/>
          </a:lnRef>
          <a:fillRef idx="1">
            <a:schemeClr val="lt1"/>
          </a:fillRef>
          <a:effectRef idx="0">
            <a:schemeClr val="accent2"/>
          </a:effectRef>
          <a:fontRef idx="minor">
            <a:schemeClr val="dk1"/>
          </a:fontRef>
        </p:style>
        <p:txBody>
          <a:bodyPr vert="horz" wrap="square" lIns="91440" tIns="45720" rIns="91440" bIns="45720" numCol="1" rtlCol="0" anchor="ctr" anchorCtr="1"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4400" b="1" i="1" u="none" strike="noStrike" kern="1200" cap="none" spc="0" normalizeH="0" baseline="0" noProof="0" smtClean="0">
              <a:ln>
                <a:noFill/>
              </a:ln>
              <a:solidFill>
                <a:srgbClr val="0C2D83"/>
              </a:solidFill>
              <a:effectLst/>
              <a:uLnTx/>
              <a:uFillTx/>
              <a:latin typeface="Arial" charset="0"/>
              <a:ea typeface="+mn-ea"/>
              <a:cs typeface="+mn-cs"/>
            </a:endParaRPr>
          </a:p>
        </p:txBody>
      </p:sp>
      <p:sp>
        <p:nvSpPr>
          <p:cNvPr id="9" name="Right Arrow 8"/>
          <p:cNvSpPr/>
          <p:nvPr/>
        </p:nvSpPr>
        <p:spPr bwMode="auto">
          <a:xfrm>
            <a:off x="6607834" y="5167765"/>
            <a:ext cx="1328468" cy="396815"/>
          </a:xfrm>
          <a:prstGeom prst="rightArrow">
            <a:avLst/>
          </a:prstGeom>
          <a:solidFill>
            <a:srgbClr val="FF0000"/>
          </a:solidFill>
          <a:ln w="28575" cap="flat" cmpd="sng" algn="ctr">
            <a:solidFill>
              <a:srgbClr val="FF0000"/>
            </a:solidFill>
            <a:prstDash val="solid"/>
            <a:round/>
            <a:headEnd type="none" w="med" len="med"/>
            <a:tailEnd type="none" w="med" len="med"/>
          </a:ln>
          <a:effectLst/>
        </p:spPr>
        <p:txBody>
          <a:bodyPr vert="horz" wrap="square" lIns="91440" tIns="45720" rIns="91440" bIns="45720" numCol="1" rtlCol="0" anchor="ctr" anchorCtr="1"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4400" b="1" i="1" u="none" strike="noStrike" kern="1200" cap="none" spc="0" normalizeH="0" baseline="0" noProof="0" smtClean="0">
              <a:ln>
                <a:noFill/>
              </a:ln>
              <a:solidFill>
                <a:srgbClr val="0C2D83"/>
              </a:solidFill>
              <a:effectLst/>
              <a:uLnTx/>
              <a:uFillTx/>
              <a:latin typeface="Arial" charset="0"/>
              <a:ea typeface="+mn-ea"/>
              <a:cs typeface="+mn-cs"/>
            </a:endParaRPr>
          </a:p>
        </p:txBody>
      </p:sp>
      <p:sp>
        <p:nvSpPr>
          <p:cNvPr id="10" name="TextBox 9"/>
          <p:cNvSpPr txBox="1"/>
          <p:nvPr/>
        </p:nvSpPr>
        <p:spPr>
          <a:xfrm>
            <a:off x="7994491" y="5043006"/>
            <a:ext cx="3133898" cy="646331"/>
          </a:xfrm>
          <a:prstGeom prst="rect">
            <a:avLst/>
          </a:prstGeom>
          <a:noFill/>
          <a:ln w="12700">
            <a:solidFill>
              <a:schemeClr val="tx1"/>
            </a:solid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smtClean="0">
                <a:ln>
                  <a:noFill/>
                </a:ln>
                <a:solidFill>
                  <a:srgbClr val="000000"/>
                </a:solidFill>
                <a:effectLst/>
                <a:uLnTx/>
                <a:uFillTx/>
                <a:latin typeface="Arial"/>
                <a:ea typeface="+mn-ea"/>
                <a:cs typeface="+mn-cs"/>
              </a:rPr>
              <a:t>Section II: To be completed by 733 CES.</a:t>
            </a:r>
            <a:endParaRPr kumimoji="0" lang="en-US" sz="1800" b="0" i="0" u="none" strike="noStrike" kern="1200" cap="none" spc="0" normalizeH="0" baseline="0" noProof="0" dirty="0">
              <a:ln>
                <a:noFill/>
              </a:ln>
              <a:solidFill>
                <a:srgbClr val="000000"/>
              </a:solidFill>
              <a:effectLst/>
              <a:uLnTx/>
              <a:uFillTx/>
              <a:latin typeface="Arial"/>
              <a:ea typeface="+mn-ea"/>
              <a:cs typeface="+mn-cs"/>
            </a:endParaRPr>
          </a:p>
        </p:txBody>
      </p:sp>
    </p:spTree>
    <p:extLst>
      <p:ext uri="{BB962C8B-B14F-4D97-AF65-F5344CB8AC3E}">
        <p14:creationId xmlns:p14="http://schemas.microsoft.com/office/powerpoint/2010/main" val="146921624"/>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AF FORM 332 SAMPLE</a:t>
            </a:r>
            <a:endParaRPr lang="en-US" dirty="0"/>
          </a:p>
        </p:txBody>
      </p:sp>
      <p:pic>
        <p:nvPicPr>
          <p:cNvPr id="4" name="Content Placeholder 3"/>
          <p:cNvPicPr>
            <a:picLocks noGrp="1" noChangeAspect="1"/>
          </p:cNvPicPr>
          <p:nvPr>
            <p:ph idx="1"/>
          </p:nvPr>
        </p:nvPicPr>
        <p:blipFill rotWithShape="1">
          <a:blip r:embed="rId3">
            <a:extLst>
              <a:ext uri="{28A0092B-C50C-407E-A947-70E740481C1C}">
                <a14:useLocalDpi xmlns:a14="http://schemas.microsoft.com/office/drawing/2010/main" val="0"/>
              </a:ext>
            </a:extLst>
          </a:blip>
          <a:srcRect l="4617" t="444" r="3506" b="39113"/>
          <a:stretch/>
        </p:blipFill>
        <p:spPr>
          <a:xfrm>
            <a:off x="3187105" y="1080046"/>
            <a:ext cx="5949574" cy="4909967"/>
          </a:xfrm>
        </p:spPr>
      </p:pic>
      <p:cxnSp>
        <p:nvCxnSpPr>
          <p:cNvPr id="7" name="Straight Arrow Connector 5"/>
          <p:cNvCxnSpPr>
            <a:cxnSpLocks noChangeShapeType="1"/>
            <a:stCxn id="10" idx="3"/>
          </p:cNvCxnSpPr>
          <p:nvPr/>
        </p:nvCxnSpPr>
        <p:spPr bwMode="auto">
          <a:xfrm flipV="1">
            <a:off x="2605341" y="3329432"/>
            <a:ext cx="1627139" cy="130805"/>
          </a:xfrm>
          <a:prstGeom prst="straightConnector1">
            <a:avLst/>
          </a:prstGeom>
          <a:noFill/>
          <a:ln w="28575" algn="ctr">
            <a:solidFill>
              <a:schemeClr val="tx1"/>
            </a:solidFill>
            <a:round/>
            <a:headEnd/>
            <a:tailEnd type="arrow" w="med" len="med"/>
          </a:ln>
        </p:spPr>
      </p:cxnSp>
      <p:sp>
        <p:nvSpPr>
          <p:cNvPr id="8" name="TextBox 7"/>
          <p:cNvSpPr txBox="1"/>
          <p:nvPr/>
        </p:nvSpPr>
        <p:spPr>
          <a:xfrm>
            <a:off x="903510" y="3990475"/>
            <a:ext cx="1695450" cy="430887"/>
          </a:xfrm>
          <a:prstGeom prst="rect">
            <a:avLst/>
          </a:prstGeom>
          <a:solidFill>
            <a:schemeClr val="tx2">
              <a:lumMod val="75000"/>
            </a:schemeClr>
          </a:solidFill>
          <a:ln>
            <a:solidFill>
              <a:srgbClr val="000000"/>
            </a:solidFill>
          </a:ln>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srgbClr val="FFFF00"/>
                </a:solidFill>
                <a:effectLst/>
                <a:uLnTx/>
                <a:uFillTx/>
                <a:latin typeface="Arial"/>
                <a:ea typeface="+mn-ea"/>
                <a:cs typeface="+mn-cs"/>
              </a:rPr>
              <a:t>JUSTIFICATION OF WORK</a:t>
            </a:r>
          </a:p>
        </p:txBody>
      </p:sp>
      <p:cxnSp>
        <p:nvCxnSpPr>
          <p:cNvPr id="9" name="Straight Arrow Connector 14"/>
          <p:cNvCxnSpPr>
            <a:cxnSpLocks noChangeShapeType="1"/>
            <a:stCxn id="8" idx="3"/>
          </p:cNvCxnSpPr>
          <p:nvPr/>
        </p:nvCxnSpPr>
        <p:spPr bwMode="auto">
          <a:xfrm flipV="1">
            <a:off x="2598960" y="4177902"/>
            <a:ext cx="1489031" cy="28017"/>
          </a:xfrm>
          <a:prstGeom prst="straightConnector1">
            <a:avLst/>
          </a:prstGeom>
          <a:noFill/>
          <a:ln w="28575" algn="ctr">
            <a:solidFill>
              <a:schemeClr val="tx1"/>
            </a:solidFill>
            <a:round/>
            <a:headEnd/>
            <a:tailEnd type="arrow" w="med" len="med"/>
          </a:ln>
        </p:spPr>
      </p:cxnSp>
      <p:sp>
        <p:nvSpPr>
          <p:cNvPr id="10" name="TextBox 9"/>
          <p:cNvSpPr txBox="1"/>
          <p:nvPr/>
        </p:nvSpPr>
        <p:spPr>
          <a:xfrm>
            <a:off x="902004" y="3329432"/>
            <a:ext cx="1703337" cy="261610"/>
          </a:xfrm>
          <a:prstGeom prst="rect">
            <a:avLst/>
          </a:prstGeom>
          <a:solidFill>
            <a:schemeClr val="tx2">
              <a:lumMod val="75000"/>
            </a:schemeClr>
          </a:solidFill>
          <a:ln>
            <a:solidFill>
              <a:schemeClr val="tx1"/>
            </a:solidFill>
          </a:ln>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smtClean="0">
                <a:ln>
                  <a:noFill/>
                </a:ln>
                <a:solidFill>
                  <a:srgbClr val="FFFF00"/>
                </a:solidFill>
                <a:effectLst/>
                <a:uLnTx/>
                <a:uFillTx/>
                <a:latin typeface="Arial"/>
                <a:ea typeface="+mn-ea"/>
                <a:cs typeface="+mn-cs"/>
              </a:rPr>
              <a:t>  DESCRIPTION</a:t>
            </a:r>
            <a:endParaRPr kumimoji="0" lang="en-US" sz="1100" b="0" i="0" u="none" strike="noStrike" kern="1200" cap="none" spc="0" normalizeH="0" baseline="0" noProof="0" dirty="0">
              <a:ln>
                <a:noFill/>
              </a:ln>
              <a:solidFill>
                <a:srgbClr val="FFFF00"/>
              </a:solidFill>
              <a:effectLst/>
              <a:uLnTx/>
              <a:uFillTx/>
              <a:latin typeface="Arial"/>
              <a:ea typeface="+mn-ea"/>
              <a:cs typeface="+mn-cs"/>
            </a:endParaRPr>
          </a:p>
        </p:txBody>
      </p:sp>
      <p:sp>
        <p:nvSpPr>
          <p:cNvPr id="11" name="TextBox 10"/>
          <p:cNvSpPr txBox="1"/>
          <p:nvPr/>
        </p:nvSpPr>
        <p:spPr>
          <a:xfrm>
            <a:off x="891963" y="4728500"/>
            <a:ext cx="1708019" cy="600164"/>
          </a:xfrm>
          <a:prstGeom prst="rect">
            <a:avLst/>
          </a:prstGeom>
          <a:solidFill>
            <a:schemeClr val="tx2">
              <a:lumMod val="75000"/>
            </a:schemeClr>
          </a:solidFill>
          <a:ln>
            <a:solidFill>
              <a:schemeClr val="tx1"/>
            </a:solidFill>
          </a:ln>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srgbClr val="FFFF00"/>
                </a:solidFill>
                <a:effectLst/>
                <a:uLnTx/>
                <a:uFillTx/>
                <a:latin typeface="Arial"/>
                <a:ea typeface="+mn-ea"/>
                <a:cs typeface="+mn-cs"/>
              </a:rPr>
              <a:t>DONATED </a:t>
            </a:r>
            <a:r>
              <a:rPr kumimoji="0" lang="en-US" sz="1100" b="0" i="0" u="none" strike="noStrike" kern="1200" cap="none" spc="0" normalizeH="0" baseline="0" noProof="0" dirty="0" smtClean="0">
                <a:ln>
                  <a:noFill/>
                </a:ln>
                <a:solidFill>
                  <a:srgbClr val="FFFF00"/>
                </a:solidFill>
                <a:effectLst/>
                <a:uLnTx/>
                <a:uFillTx/>
                <a:latin typeface="Arial"/>
                <a:ea typeface="+mn-ea"/>
                <a:cs typeface="+mn-cs"/>
              </a:rPr>
              <a:t>RESOURCES CHECK ANY BOX THAT APPLY</a:t>
            </a:r>
            <a:endParaRPr kumimoji="0" lang="en-US" sz="1100" b="0" i="0" u="none" strike="noStrike" kern="1200" cap="none" spc="0" normalizeH="0" baseline="0" noProof="0" dirty="0">
              <a:ln>
                <a:noFill/>
              </a:ln>
              <a:solidFill>
                <a:srgbClr val="FFFF00"/>
              </a:solidFill>
              <a:effectLst/>
              <a:uLnTx/>
              <a:uFillTx/>
              <a:latin typeface="Arial"/>
              <a:ea typeface="+mn-ea"/>
              <a:cs typeface="+mn-cs"/>
            </a:endParaRPr>
          </a:p>
        </p:txBody>
      </p:sp>
      <p:sp>
        <p:nvSpPr>
          <p:cNvPr id="13" name="TextBox 14"/>
          <p:cNvSpPr txBox="1">
            <a:spLocks noChangeArrowheads="1"/>
          </p:cNvSpPr>
          <p:nvPr/>
        </p:nvSpPr>
        <p:spPr bwMode="auto">
          <a:xfrm>
            <a:off x="904532" y="2127440"/>
            <a:ext cx="1695450" cy="261610"/>
          </a:xfrm>
          <a:prstGeom prst="rect">
            <a:avLst/>
          </a:prstGeom>
          <a:solidFill>
            <a:schemeClr val="tx2">
              <a:lumMod val="75000"/>
            </a:schemeClr>
          </a:solidFill>
          <a:ln w="9525">
            <a:solidFill>
              <a:srgbClr val="000000"/>
            </a:solidFill>
            <a:miter lim="800000"/>
            <a:headEnd/>
            <a:tailEnd/>
          </a:ln>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smtClean="0">
                <a:ln>
                  <a:noFill/>
                </a:ln>
                <a:solidFill>
                  <a:srgbClr val="FFFF00"/>
                </a:solidFill>
                <a:effectLst/>
                <a:uLnTx/>
                <a:uFillTx/>
                <a:latin typeface="Arial"/>
                <a:ea typeface="+mn-ea"/>
                <a:cs typeface="+mn-cs"/>
              </a:rPr>
              <a:t>ORGANIZATION NAME</a:t>
            </a:r>
            <a:endParaRPr kumimoji="0" lang="en-US" sz="1100" b="0" i="0" u="none" strike="noStrike" kern="1200" cap="none" spc="0" normalizeH="0" baseline="0" noProof="0" dirty="0">
              <a:ln>
                <a:noFill/>
              </a:ln>
              <a:solidFill>
                <a:srgbClr val="FFFF00"/>
              </a:solidFill>
              <a:effectLst/>
              <a:uLnTx/>
              <a:uFillTx/>
              <a:latin typeface="Arial"/>
              <a:ea typeface="+mn-ea"/>
              <a:cs typeface="+mn-cs"/>
            </a:endParaRPr>
          </a:p>
        </p:txBody>
      </p:sp>
      <p:cxnSp>
        <p:nvCxnSpPr>
          <p:cNvPr id="14" name="Straight Arrow Connector 13"/>
          <p:cNvCxnSpPr>
            <a:cxnSpLocks noChangeShapeType="1"/>
            <a:stCxn id="13" idx="3"/>
          </p:cNvCxnSpPr>
          <p:nvPr/>
        </p:nvCxnSpPr>
        <p:spPr bwMode="auto">
          <a:xfrm flipV="1">
            <a:off x="2599982" y="2258076"/>
            <a:ext cx="1008924" cy="169"/>
          </a:xfrm>
          <a:prstGeom prst="straightConnector1">
            <a:avLst/>
          </a:prstGeom>
          <a:noFill/>
          <a:ln w="28575" algn="ctr">
            <a:solidFill>
              <a:schemeClr val="tx1"/>
            </a:solidFill>
            <a:round/>
            <a:headEnd/>
            <a:tailEnd type="arrow" w="med" len="med"/>
          </a:ln>
        </p:spPr>
      </p:cxnSp>
      <p:sp>
        <p:nvSpPr>
          <p:cNvPr id="15" name="TextBox 20"/>
          <p:cNvSpPr txBox="1">
            <a:spLocks noChangeArrowheads="1"/>
          </p:cNvSpPr>
          <p:nvPr/>
        </p:nvSpPr>
        <p:spPr bwMode="auto">
          <a:xfrm>
            <a:off x="9313842" y="1401388"/>
            <a:ext cx="1639146" cy="430887"/>
          </a:xfrm>
          <a:prstGeom prst="rect">
            <a:avLst/>
          </a:prstGeom>
          <a:solidFill>
            <a:schemeClr val="tx2">
              <a:lumMod val="75000"/>
            </a:schemeClr>
          </a:solidFill>
          <a:ln w="9525">
            <a:solidFill>
              <a:srgbClr val="000000"/>
            </a:solidFill>
            <a:miter lim="800000"/>
            <a:headEnd/>
            <a:tailEnd/>
          </a:ln>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smtClean="0">
                <a:ln>
                  <a:noFill/>
                </a:ln>
                <a:solidFill>
                  <a:srgbClr val="FFFF00"/>
                </a:solidFill>
                <a:effectLst/>
                <a:uLnTx/>
                <a:uFillTx/>
                <a:latin typeface="Arial"/>
                <a:ea typeface="+mn-ea"/>
                <a:cs typeface="+mn-cs"/>
              </a:rPr>
              <a:t>DATE WORK WAS REQUESTED</a:t>
            </a:r>
            <a:endParaRPr kumimoji="0" lang="en-US" sz="1100" b="0" i="0" u="none" strike="noStrike" kern="1200" cap="none" spc="0" normalizeH="0" baseline="0" noProof="0" dirty="0">
              <a:ln>
                <a:noFill/>
              </a:ln>
              <a:solidFill>
                <a:srgbClr val="FFFF00"/>
              </a:solidFill>
              <a:effectLst/>
              <a:uLnTx/>
              <a:uFillTx/>
              <a:latin typeface="Arial"/>
              <a:ea typeface="+mn-ea"/>
              <a:cs typeface="+mn-cs"/>
            </a:endParaRPr>
          </a:p>
        </p:txBody>
      </p:sp>
      <p:cxnSp>
        <p:nvCxnSpPr>
          <p:cNvPr id="16" name="Straight Arrow Connector 21"/>
          <p:cNvCxnSpPr>
            <a:cxnSpLocks noChangeShapeType="1"/>
            <a:stCxn id="15" idx="1"/>
          </p:cNvCxnSpPr>
          <p:nvPr/>
        </p:nvCxnSpPr>
        <p:spPr bwMode="auto">
          <a:xfrm flipH="1">
            <a:off x="6527282" y="1616832"/>
            <a:ext cx="2786560" cy="553322"/>
          </a:xfrm>
          <a:prstGeom prst="straightConnector1">
            <a:avLst/>
          </a:prstGeom>
          <a:noFill/>
          <a:ln w="28575" algn="ctr">
            <a:solidFill>
              <a:schemeClr val="tx1"/>
            </a:solidFill>
            <a:round/>
            <a:headEnd/>
            <a:tailEnd type="arrow" w="med" len="med"/>
          </a:ln>
        </p:spPr>
      </p:cxnSp>
      <p:cxnSp>
        <p:nvCxnSpPr>
          <p:cNvPr id="17" name="Straight Arrow Connector 16"/>
          <p:cNvCxnSpPr>
            <a:stCxn id="19" idx="1"/>
          </p:cNvCxnSpPr>
          <p:nvPr/>
        </p:nvCxnSpPr>
        <p:spPr>
          <a:xfrm flipH="1" flipV="1">
            <a:off x="4232480" y="5396324"/>
            <a:ext cx="5173612" cy="231027"/>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8" name="Straight Arrow Connector 17"/>
          <p:cNvCxnSpPr>
            <a:stCxn id="19" idx="1"/>
          </p:cNvCxnSpPr>
          <p:nvPr/>
        </p:nvCxnSpPr>
        <p:spPr>
          <a:xfrm flipH="1" flipV="1">
            <a:off x="7907383" y="5383079"/>
            <a:ext cx="1498709" cy="244272"/>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9" name="TextBox 18"/>
          <p:cNvSpPr txBox="1"/>
          <p:nvPr/>
        </p:nvSpPr>
        <p:spPr>
          <a:xfrm>
            <a:off x="9406092" y="5411907"/>
            <a:ext cx="1724532" cy="430887"/>
          </a:xfrm>
          <a:prstGeom prst="rect">
            <a:avLst/>
          </a:prstGeom>
          <a:solidFill>
            <a:schemeClr val="tx2">
              <a:lumMod val="75000"/>
            </a:schemeClr>
          </a:solidFill>
          <a:ln>
            <a:solidFill>
              <a:srgbClr val="000000"/>
            </a:solidFill>
          </a:ln>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srgbClr val="FFFF00"/>
                </a:solidFill>
                <a:effectLst/>
                <a:uLnTx/>
                <a:uFillTx/>
                <a:latin typeface="Arial"/>
                <a:ea typeface="+mn-ea"/>
                <a:cs typeface="+mn-cs"/>
              </a:rPr>
              <a:t>BLOCKS </a:t>
            </a:r>
            <a:r>
              <a:rPr kumimoji="0" lang="en-US" sz="1100" b="0" i="0" u="none" strike="noStrike" kern="1200" cap="none" spc="0" normalizeH="0" baseline="0" noProof="0" dirty="0" smtClean="0">
                <a:ln>
                  <a:noFill/>
                </a:ln>
                <a:solidFill>
                  <a:srgbClr val="FFFF00"/>
                </a:solidFill>
                <a:effectLst/>
                <a:uLnTx/>
                <a:uFillTx/>
                <a:latin typeface="Arial"/>
                <a:ea typeface="+mn-ea"/>
                <a:cs typeface="+mn-cs"/>
              </a:rPr>
              <a:t>11-13</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smtClean="0">
                <a:ln>
                  <a:noFill/>
                </a:ln>
                <a:solidFill>
                  <a:srgbClr val="FFFF00"/>
                </a:solidFill>
                <a:effectLst/>
                <a:uLnTx/>
                <a:uFillTx/>
                <a:latin typeface="Arial"/>
                <a:ea typeface="+mn-ea"/>
                <a:cs typeface="+mn-cs"/>
              </a:rPr>
              <a:t>FACILITY MANAGER</a:t>
            </a:r>
            <a:endParaRPr kumimoji="0" lang="en-US" sz="1100" b="0" i="0" u="none" strike="noStrike" kern="1200" cap="none" spc="0" normalizeH="0" baseline="0" noProof="0" dirty="0">
              <a:ln>
                <a:noFill/>
              </a:ln>
              <a:solidFill>
                <a:srgbClr val="FFFF00"/>
              </a:solidFill>
              <a:effectLst/>
              <a:uLnTx/>
              <a:uFillTx/>
              <a:latin typeface="Arial"/>
              <a:ea typeface="+mn-ea"/>
              <a:cs typeface="+mn-cs"/>
            </a:endParaRPr>
          </a:p>
        </p:txBody>
      </p:sp>
      <p:sp>
        <p:nvSpPr>
          <p:cNvPr id="21" name="TextBox 14"/>
          <p:cNvSpPr txBox="1">
            <a:spLocks noChangeArrowheads="1"/>
          </p:cNvSpPr>
          <p:nvPr/>
        </p:nvSpPr>
        <p:spPr bwMode="auto">
          <a:xfrm>
            <a:off x="902004" y="2637384"/>
            <a:ext cx="1695450" cy="430887"/>
          </a:xfrm>
          <a:prstGeom prst="rect">
            <a:avLst/>
          </a:prstGeom>
          <a:solidFill>
            <a:schemeClr val="tx2">
              <a:lumMod val="75000"/>
            </a:schemeClr>
          </a:solidFill>
          <a:ln w="9525">
            <a:solidFill>
              <a:srgbClr val="000000"/>
            </a:solidFill>
            <a:miter lim="800000"/>
            <a:headEnd/>
            <a:tailEnd/>
          </a:ln>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smtClean="0">
                <a:ln>
                  <a:noFill/>
                </a:ln>
                <a:solidFill>
                  <a:srgbClr val="FFFF00"/>
                </a:solidFill>
                <a:effectLst/>
                <a:uLnTx/>
                <a:uFillTx/>
                <a:latin typeface="Arial"/>
                <a:ea typeface="+mn-ea"/>
                <a:cs typeface="+mn-cs"/>
              </a:rPr>
              <a:t>REQUESTOR’S NAME &amp; PHONE #</a:t>
            </a:r>
            <a:endParaRPr kumimoji="0" lang="en-US" sz="1100" b="0" i="0" u="none" strike="noStrike" kern="1200" cap="none" spc="0" normalizeH="0" baseline="0" noProof="0" dirty="0">
              <a:ln>
                <a:noFill/>
              </a:ln>
              <a:solidFill>
                <a:srgbClr val="FFFF00"/>
              </a:solidFill>
              <a:effectLst/>
              <a:uLnTx/>
              <a:uFillTx/>
              <a:latin typeface="Arial"/>
              <a:ea typeface="+mn-ea"/>
              <a:cs typeface="+mn-cs"/>
            </a:endParaRPr>
          </a:p>
        </p:txBody>
      </p:sp>
      <p:cxnSp>
        <p:nvCxnSpPr>
          <p:cNvPr id="22" name="Straight Arrow Connector 21"/>
          <p:cNvCxnSpPr>
            <a:cxnSpLocks noChangeShapeType="1"/>
          </p:cNvCxnSpPr>
          <p:nvPr/>
        </p:nvCxnSpPr>
        <p:spPr bwMode="auto">
          <a:xfrm flipV="1">
            <a:off x="2580180" y="2652798"/>
            <a:ext cx="1086811" cy="108534"/>
          </a:xfrm>
          <a:prstGeom prst="straightConnector1">
            <a:avLst/>
          </a:prstGeom>
          <a:noFill/>
          <a:ln w="28575" algn="ctr">
            <a:solidFill>
              <a:schemeClr val="tx1"/>
            </a:solidFill>
            <a:round/>
            <a:headEnd/>
            <a:tailEnd type="arrow" w="med" len="med"/>
          </a:ln>
        </p:spPr>
      </p:cxnSp>
      <p:sp>
        <p:nvSpPr>
          <p:cNvPr id="28" name="TextBox 14"/>
          <p:cNvSpPr txBox="1">
            <a:spLocks noChangeArrowheads="1"/>
          </p:cNvSpPr>
          <p:nvPr/>
        </p:nvSpPr>
        <p:spPr bwMode="auto">
          <a:xfrm>
            <a:off x="925111" y="1500897"/>
            <a:ext cx="1695450" cy="430887"/>
          </a:xfrm>
          <a:prstGeom prst="rect">
            <a:avLst/>
          </a:prstGeom>
          <a:solidFill>
            <a:schemeClr val="tx2">
              <a:lumMod val="75000"/>
            </a:schemeClr>
          </a:solidFill>
          <a:ln w="9525">
            <a:solidFill>
              <a:srgbClr val="000000"/>
            </a:solidFill>
            <a:miter lim="800000"/>
            <a:headEnd/>
            <a:tailEnd/>
          </a:ln>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smtClean="0">
                <a:ln>
                  <a:noFill/>
                </a:ln>
                <a:solidFill>
                  <a:srgbClr val="FFFF00"/>
                </a:solidFill>
                <a:effectLst/>
                <a:uLnTx/>
                <a:uFillTx/>
                <a:latin typeface="Arial"/>
                <a:ea typeface="+mn-ea"/>
                <a:cs typeface="+mn-cs"/>
              </a:rPr>
              <a:t>PROVIDE OFFICE SYMBOL</a:t>
            </a:r>
            <a:endParaRPr kumimoji="0" lang="en-US" sz="1100" b="0" i="0" u="none" strike="noStrike" kern="1200" cap="none" spc="0" normalizeH="0" baseline="0" noProof="0" dirty="0">
              <a:ln>
                <a:noFill/>
              </a:ln>
              <a:solidFill>
                <a:srgbClr val="FFFF00"/>
              </a:solidFill>
              <a:effectLst/>
              <a:uLnTx/>
              <a:uFillTx/>
              <a:latin typeface="Arial"/>
              <a:ea typeface="+mn-ea"/>
              <a:cs typeface="+mn-cs"/>
            </a:endParaRPr>
          </a:p>
        </p:txBody>
      </p:sp>
      <p:cxnSp>
        <p:nvCxnSpPr>
          <p:cNvPr id="29" name="Straight Arrow Connector 28"/>
          <p:cNvCxnSpPr>
            <a:cxnSpLocks noChangeShapeType="1"/>
            <a:stCxn id="28" idx="3"/>
          </p:cNvCxnSpPr>
          <p:nvPr/>
        </p:nvCxnSpPr>
        <p:spPr bwMode="auto">
          <a:xfrm>
            <a:off x="2620561" y="1716341"/>
            <a:ext cx="2441890" cy="552193"/>
          </a:xfrm>
          <a:prstGeom prst="straightConnector1">
            <a:avLst/>
          </a:prstGeom>
          <a:noFill/>
          <a:ln w="28575" algn="ctr">
            <a:solidFill>
              <a:schemeClr val="tx1"/>
            </a:solidFill>
            <a:round/>
            <a:headEnd/>
            <a:tailEnd type="arrow" w="med" len="med"/>
          </a:ln>
        </p:spPr>
      </p:cxnSp>
      <p:cxnSp>
        <p:nvCxnSpPr>
          <p:cNvPr id="39" name="Straight Arrow Connector 14"/>
          <p:cNvCxnSpPr>
            <a:cxnSpLocks noChangeShapeType="1"/>
          </p:cNvCxnSpPr>
          <p:nvPr/>
        </p:nvCxnSpPr>
        <p:spPr bwMode="auto">
          <a:xfrm flipV="1">
            <a:off x="2599982" y="4792779"/>
            <a:ext cx="738215" cy="119110"/>
          </a:xfrm>
          <a:prstGeom prst="straightConnector1">
            <a:avLst/>
          </a:prstGeom>
          <a:noFill/>
          <a:ln w="28575" algn="ctr">
            <a:solidFill>
              <a:schemeClr val="tx1"/>
            </a:solidFill>
            <a:round/>
            <a:headEnd/>
            <a:tailEnd type="arrow" w="med" len="med"/>
          </a:ln>
        </p:spPr>
      </p:cxnSp>
      <p:cxnSp>
        <p:nvCxnSpPr>
          <p:cNvPr id="49" name="Straight Arrow Connector 14"/>
          <p:cNvCxnSpPr>
            <a:cxnSpLocks noChangeShapeType="1"/>
            <a:stCxn id="54" idx="1"/>
          </p:cNvCxnSpPr>
          <p:nvPr/>
        </p:nvCxnSpPr>
        <p:spPr bwMode="auto">
          <a:xfrm flipH="1" flipV="1">
            <a:off x="8046026" y="2198811"/>
            <a:ext cx="1267816" cy="180985"/>
          </a:xfrm>
          <a:prstGeom prst="straightConnector1">
            <a:avLst/>
          </a:prstGeom>
          <a:noFill/>
          <a:ln w="28575" algn="ctr">
            <a:solidFill>
              <a:schemeClr val="tx1"/>
            </a:solidFill>
            <a:round/>
            <a:headEnd/>
            <a:tailEnd type="arrow" w="med" len="med"/>
          </a:ln>
        </p:spPr>
      </p:cxnSp>
      <p:cxnSp>
        <p:nvCxnSpPr>
          <p:cNvPr id="52" name="Straight Arrow Connector 14"/>
          <p:cNvCxnSpPr>
            <a:cxnSpLocks noChangeShapeType="1"/>
            <a:stCxn id="55" idx="1"/>
          </p:cNvCxnSpPr>
          <p:nvPr/>
        </p:nvCxnSpPr>
        <p:spPr bwMode="auto">
          <a:xfrm flipH="1" flipV="1">
            <a:off x="8470232" y="2691356"/>
            <a:ext cx="843610" cy="478066"/>
          </a:xfrm>
          <a:prstGeom prst="straightConnector1">
            <a:avLst/>
          </a:prstGeom>
          <a:noFill/>
          <a:ln w="28575" algn="ctr">
            <a:solidFill>
              <a:schemeClr val="tx1"/>
            </a:solidFill>
            <a:round/>
            <a:headEnd/>
            <a:tailEnd type="arrow" w="med" len="med"/>
          </a:ln>
        </p:spPr>
      </p:cxnSp>
      <p:cxnSp>
        <p:nvCxnSpPr>
          <p:cNvPr id="53" name="Straight Arrow Connector 14"/>
          <p:cNvCxnSpPr>
            <a:cxnSpLocks noChangeShapeType="1"/>
            <a:stCxn id="19" idx="1"/>
          </p:cNvCxnSpPr>
          <p:nvPr/>
        </p:nvCxnSpPr>
        <p:spPr bwMode="auto">
          <a:xfrm flipH="1" flipV="1">
            <a:off x="6348549" y="5367669"/>
            <a:ext cx="3057543" cy="259682"/>
          </a:xfrm>
          <a:prstGeom prst="straightConnector1">
            <a:avLst/>
          </a:prstGeom>
          <a:noFill/>
          <a:ln w="28575" algn="ctr">
            <a:solidFill>
              <a:schemeClr val="tx1"/>
            </a:solidFill>
            <a:round/>
            <a:headEnd/>
            <a:tailEnd type="arrow" w="med" len="med"/>
          </a:ln>
        </p:spPr>
      </p:cxnSp>
      <p:sp>
        <p:nvSpPr>
          <p:cNvPr id="54" name="TextBox 20"/>
          <p:cNvSpPr txBox="1">
            <a:spLocks noChangeArrowheads="1"/>
          </p:cNvSpPr>
          <p:nvPr/>
        </p:nvSpPr>
        <p:spPr bwMode="auto">
          <a:xfrm>
            <a:off x="9313842" y="1910436"/>
            <a:ext cx="1672293" cy="938719"/>
          </a:xfrm>
          <a:prstGeom prst="rect">
            <a:avLst/>
          </a:prstGeom>
          <a:solidFill>
            <a:schemeClr val="tx2">
              <a:lumMod val="75000"/>
            </a:schemeClr>
          </a:solidFill>
          <a:ln w="9525">
            <a:solidFill>
              <a:srgbClr val="000000"/>
            </a:solidFill>
            <a:miter lim="800000"/>
            <a:headEnd/>
            <a:tailEnd/>
          </a:ln>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smtClean="0">
                <a:ln>
                  <a:noFill/>
                </a:ln>
                <a:solidFill>
                  <a:srgbClr val="FFFF00"/>
                </a:solidFill>
                <a:effectLst/>
                <a:uLnTx/>
                <a:uFillTx/>
                <a:latin typeface="Arial"/>
                <a:ea typeface="+mn-ea"/>
                <a:cs typeface="+mn-cs"/>
              </a:rPr>
              <a:t>IWIMS TRACKING/NUMBER ASSIGNED AFTER WRRB (CES USE ONLY)</a:t>
            </a:r>
            <a:endParaRPr kumimoji="0" lang="en-US" sz="1100" b="0" i="0" u="none" strike="noStrike" kern="1200" cap="none" spc="0" normalizeH="0" baseline="0" noProof="0" dirty="0">
              <a:ln>
                <a:noFill/>
              </a:ln>
              <a:solidFill>
                <a:srgbClr val="FFFF00"/>
              </a:solidFill>
              <a:effectLst/>
              <a:uLnTx/>
              <a:uFillTx/>
              <a:latin typeface="Arial"/>
              <a:ea typeface="+mn-ea"/>
              <a:cs typeface="+mn-cs"/>
            </a:endParaRPr>
          </a:p>
        </p:txBody>
      </p:sp>
      <p:sp>
        <p:nvSpPr>
          <p:cNvPr id="55" name="TextBox 20"/>
          <p:cNvSpPr txBox="1">
            <a:spLocks noChangeArrowheads="1"/>
          </p:cNvSpPr>
          <p:nvPr/>
        </p:nvSpPr>
        <p:spPr bwMode="auto">
          <a:xfrm>
            <a:off x="9313842" y="3038617"/>
            <a:ext cx="1672293" cy="261610"/>
          </a:xfrm>
          <a:prstGeom prst="rect">
            <a:avLst/>
          </a:prstGeom>
          <a:solidFill>
            <a:schemeClr val="tx2">
              <a:lumMod val="75000"/>
            </a:schemeClr>
          </a:solidFill>
          <a:ln w="9525">
            <a:solidFill>
              <a:srgbClr val="000000"/>
            </a:solidFill>
            <a:miter lim="800000"/>
            <a:headEnd/>
            <a:tailEnd/>
          </a:ln>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smtClean="0">
                <a:ln>
                  <a:noFill/>
                </a:ln>
                <a:solidFill>
                  <a:srgbClr val="FFFF00"/>
                </a:solidFill>
                <a:effectLst/>
                <a:uLnTx/>
                <a:uFillTx/>
                <a:latin typeface="Arial"/>
                <a:ea typeface="+mn-ea"/>
                <a:cs typeface="+mn-cs"/>
              </a:rPr>
              <a:t>FACILITY NUMBER </a:t>
            </a:r>
            <a:endParaRPr kumimoji="0" lang="en-US" sz="1100" b="0" i="0" u="none" strike="noStrike" kern="1200" cap="none" spc="0" normalizeH="0" baseline="0" noProof="0" dirty="0">
              <a:ln>
                <a:noFill/>
              </a:ln>
              <a:solidFill>
                <a:srgbClr val="FFFF00"/>
              </a:solidFill>
              <a:effectLst/>
              <a:uLnTx/>
              <a:uFillTx/>
              <a:latin typeface="Arial"/>
              <a:ea typeface="+mn-ea"/>
              <a:cs typeface="+mn-cs"/>
            </a:endParaRPr>
          </a:p>
        </p:txBody>
      </p:sp>
      <p:sp>
        <p:nvSpPr>
          <p:cNvPr id="76" name="Rectangle 75"/>
          <p:cNvSpPr/>
          <p:nvPr/>
        </p:nvSpPr>
        <p:spPr>
          <a:xfrm>
            <a:off x="1199470" y="6148553"/>
            <a:ext cx="10298158" cy="369332"/>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smtClean="0">
                <a:ln>
                  <a:noFill/>
                </a:ln>
                <a:solidFill>
                  <a:srgbClr val="000000"/>
                </a:solidFill>
                <a:effectLst/>
                <a:uLnTx/>
                <a:uFillTx/>
                <a:latin typeface="Arial"/>
                <a:ea typeface="+mn-ea"/>
                <a:cs typeface="+mn-cs"/>
              </a:rPr>
              <a:t>It is the Customer/Facility Manager’s responsibility to complete Section I before sending to </a:t>
            </a:r>
            <a:r>
              <a:rPr kumimoji="0" lang="en-US" sz="1800" b="0" i="0" u="none" strike="noStrike" kern="1200" cap="none" spc="0" normalizeH="0" baseline="0" noProof="0" dirty="0" smtClean="0">
                <a:ln>
                  <a:noFill/>
                </a:ln>
                <a:solidFill>
                  <a:srgbClr val="000000"/>
                </a:solidFill>
                <a:effectLst/>
                <a:uLnTx/>
                <a:uFillTx/>
                <a:latin typeface="Arial"/>
                <a:ea typeface="+mn-ea"/>
                <a:cs typeface="+mn-cs"/>
              </a:rPr>
              <a:t>CES</a:t>
            </a:r>
            <a:endParaRPr kumimoji="0" lang="en-US" sz="1800" b="0" i="0" u="none" strike="noStrike" kern="1200" cap="none" spc="0" normalizeH="0" baseline="0" noProof="0" dirty="0">
              <a:ln>
                <a:noFill/>
              </a:ln>
              <a:solidFill>
                <a:srgbClr val="000000"/>
              </a:solidFill>
              <a:effectLst/>
              <a:uLnTx/>
              <a:uFillTx/>
              <a:latin typeface="Arial"/>
              <a:ea typeface="+mn-ea"/>
              <a:cs typeface="+mn-cs"/>
            </a:endParaRPr>
          </a:p>
        </p:txBody>
      </p:sp>
    </p:spTree>
    <p:extLst>
      <p:ext uri="{BB962C8B-B14F-4D97-AF65-F5344CB8AC3E}">
        <p14:creationId xmlns:p14="http://schemas.microsoft.com/office/powerpoint/2010/main" val="530736422"/>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WORK REQUEST PROCESS</a:t>
            </a:r>
            <a:endParaRPr lang="en-US" dirty="0"/>
          </a:p>
        </p:txBody>
      </p:sp>
      <p:sp>
        <p:nvSpPr>
          <p:cNvPr id="3" name="Content Placeholder 2"/>
          <p:cNvSpPr>
            <a:spLocks noGrp="1"/>
          </p:cNvSpPr>
          <p:nvPr>
            <p:ph idx="1"/>
          </p:nvPr>
        </p:nvSpPr>
        <p:spPr/>
        <p:txBody>
          <a:bodyPr/>
          <a:lstStyle/>
          <a:p>
            <a:r>
              <a:rPr lang="en-US" b="0" dirty="0" smtClean="0"/>
              <a:t>332s </a:t>
            </a:r>
            <a:r>
              <a:rPr lang="en-US" b="0" dirty="0"/>
              <a:t>are routed through Flights and then to the Work Request </a:t>
            </a:r>
            <a:r>
              <a:rPr lang="en-US" b="0" dirty="0" smtClean="0"/>
              <a:t>Work Group (WRWG) </a:t>
            </a:r>
            <a:r>
              <a:rPr lang="en-US" b="0" dirty="0"/>
              <a:t>for final review/approval/disapproval (allow </a:t>
            </a:r>
            <a:r>
              <a:rPr lang="en-US" b="0" dirty="0" smtClean="0"/>
              <a:t>at least 14 </a:t>
            </a:r>
            <a:r>
              <a:rPr lang="en-US" b="0" dirty="0"/>
              <a:t>days</a:t>
            </a:r>
            <a:r>
              <a:rPr lang="en-US" b="0" dirty="0" smtClean="0"/>
              <a:t>)</a:t>
            </a:r>
          </a:p>
          <a:p>
            <a:endParaRPr lang="en-US" b="0" dirty="0"/>
          </a:p>
          <a:p>
            <a:pPr lvl="1"/>
            <a:r>
              <a:rPr lang="en-US" b="0" dirty="0"/>
              <a:t>Operations, Engineering, Environmental, Fire </a:t>
            </a:r>
            <a:r>
              <a:rPr lang="en-US" b="0" dirty="0" err="1" smtClean="0"/>
              <a:t>Dept</a:t>
            </a:r>
            <a:r>
              <a:rPr lang="en-US" b="0" dirty="0" smtClean="0"/>
              <a:t>, </a:t>
            </a:r>
            <a:r>
              <a:rPr lang="en-US" b="0" dirty="0"/>
              <a:t>Asset Management</a:t>
            </a:r>
          </a:p>
        </p:txBody>
      </p:sp>
      <p:sp>
        <p:nvSpPr>
          <p:cNvPr id="5" name="Slide Number Placeholder 4"/>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74BDC52-836B-4C95-8085-BFD71CF66637}" type="slidenum">
              <a:rPr kumimoji="0" lang="en-US" sz="1000" b="0" i="0" u="none" strike="noStrike" kern="1200" cap="none" spc="0" normalizeH="0" baseline="0" noProof="0" smtClean="0">
                <a:ln>
                  <a:noFill/>
                </a:ln>
                <a:solidFill>
                  <a:srgbClr val="969696"/>
                </a:solidFill>
                <a:effectLst/>
                <a:uLnTx/>
                <a:uFillTx/>
                <a:latin typeface="Arial"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34</a:t>
            </a:fld>
            <a:endParaRPr kumimoji="0" lang="en-US" sz="1000" b="0" i="0" u="none" strike="noStrike" kern="1200" cap="none" spc="0" normalizeH="0" baseline="0" noProof="0" dirty="0">
              <a:ln>
                <a:noFill/>
              </a:ln>
              <a:solidFill>
                <a:srgbClr val="969696"/>
              </a:solidFill>
              <a:effectLst/>
              <a:uLnTx/>
              <a:uFillTx/>
              <a:latin typeface="Arial" charset="0"/>
              <a:ea typeface="+mn-ea"/>
              <a:cs typeface="+mn-cs"/>
            </a:endParaRPr>
          </a:p>
        </p:txBody>
      </p:sp>
      <p:grpSp>
        <p:nvGrpSpPr>
          <p:cNvPr id="17" name="Group 16"/>
          <p:cNvGrpSpPr/>
          <p:nvPr/>
        </p:nvGrpSpPr>
        <p:grpSpPr>
          <a:xfrm>
            <a:off x="609600" y="3765894"/>
            <a:ext cx="10732483" cy="1204913"/>
            <a:chOff x="835752" y="5624511"/>
            <a:chExt cx="10732483" cy="1204913"/>
          </a:xfrm>
        </p:grpSpPr>
        <p:pic>
          <p:nvPicPr>
            <p:cNvPr id="7" name="Picture 4" descr="bs00135_"/>
            <p:cNvPicPr>
              <a:picLocks noChangeAspect="1" noChangeArrowheads="1"/>
            </p:cNvPicPr>
            <p:nvPr/>
          </p:nvPicPr>
          <p:blipFill>
            <a:blip r:embed="rId3" cstate="print"/>
            <a:srcRect/>
            <a:stretch>
              <a:fillRect/>
            </a:stretch>
          </p:blipFill>
          <p:spPr bwMode="auto">
            <a:xfrm>
              <a:off x="995625" y="6019799"/>
              <a:ext cx="1265238" cy="809625"/>
            </a:xfrm>
            <a:prstGeom prst="rect">
              <a:avLst/>
            </a:prstGeom>
            <a:noFill/>
            <a:ln w="9525">
              <a:noFill/>
              <a:miter lim="800000"/>
              <a:headEnd/>
              <a:tailEnd/>
            </a:ln>
          </p:spPr>
        </p:pic>
        <p:pic>
          <p:nvPicPr>
            <p:cNvPr id="8" name="Picture 5" descr="pe00640_"/>
            <p:cNvPicPr>
              <a:picLocks noChangeAspect="1" noChangeArrowheads="1"/>
            </p:cNvPicPr>
            <p:nvPr/>
          </p:nvPicPr>
          <p:blipFill>
            <a:blip r:embed="rId4" cstate="print"/>
            <a:srcRect/>
            <a:stretch>
              <a:fillRect/>
            </a:stretch>
          </p:blipFill>
          <p:spPr bwMode="auto">
            <a:xfrm>
              <a:off x="4089663" y="6007099"/>
              <a:ext cx="1308100" cy="682625"/>
            </a:xfrm>
            <a:prstGeom prst="rect">
              <a:avLst/>
            </a:prstGeom>
            <a:noFill/>
            <a:ln w="9525">
              <a:noFill/>
              <a:miter lim="800000"/>
              <a:headEnd/>
              <a:tailEnd/>
            </a:ln>
          </p:spPr>
        </p:pic>
        <p:pic>
          <p:nvPicPr>
            <p:cNvPr id="9" name="Picture 6" descr="pe03453_"/>
            <p:cNvPicPr>
              <a:picLocks noChangeAspect="1" noChangeArrowheads="1"/>
            </p:cNvPicPr>
            <p:nvPr/>
          </p:nvPicPr>
          <p:blipFill>
            <a:blip r:embed="rId5" cstate="print"/>
            <a:srcRect/>
            <a:stretch>
              <a:fillRect/>
            </a:stretch>
          </p:blipFill>
          <p:spPr bwMode="auto">
            <a:xfrm>
              <a:off x="10288710" y="5964238"/>
              <a:ext cx="1238250" cy="741362"/>
            </a:xfrm>
            <a:prstGeom prst="rect">
              <a:avLst/>
            </a:prstGeom>
            <a:noFill/>
            <a:ln w="9525">
              <a:noFill/>
              <a:miter lim="800000"/>
              <a:headEnd/>
              <a:tailEnd/>
            </a:ln>
          </p:spPr>
        </p:pic>
        <p:sp>
          <p:nvSpPr>
            <p:cNvPr id="10" name="Line 8"/>
            <p:cNvSpPr>
              <a:spLocks noChangeShapeType="1"/>
            </p:cNvSpPr>
            <p:nvPr/>
          </p:nvSpPr>
          <p:spPr bwMode="auto">
            <a:xfrm rot="1169444" flipV="1">
              <a:off x="2597413" y="6049962"/>
              <a:ext cx="1141412" cy="403225"/>
            </a:xfrm>
            <a:prstGeom prst="line">
              <a:avLst/>
            </a:prstGeom>
            <a:noFill/>
            <a:ln w="28575">
              <a:solidFill>
                <a:schemeClr val="tx1"/>
              </a:solidFill>
              <a:round/>
              <a:headEnd/>
              <a:tailEnd type="triangle" w="med" len="med"/>
            </a:ln>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a:ea typeface="+mn-ea"/>
                <a:cs typeface="+mn-cs"/>
              </a:endParaRPr>
            </a:p>
          </p:txBody>
        </p:sp>
        <p:sp>
          <p:nvSpPr>
            <p:cNvPr id="11" name="Line 9"/>
            <p:cNvSpPr>
              <a:spLocks noChangeShapeType="1"/>
            </p:cNvSpPr>
            <p:nvPr/>
          </p:nvSpPr>
          <p:spPr bwMode="auto">
            <a:xfrm rot="1169444" flipV="1">
              <a:off x="5742250" y="6095999"/>
              <a:ext cx="1065213" cy="361950"/>
            </a:xfrm>
            <a:prstGeom prst="line">
              <a:avLst/>
            </a:prstGeom>
            <a:noFill/>
            <a:ln w="28575">
              <a:solidFill>
                <a:schemeClr val="tx1"/>
              </a:solidFill>
              <a:round/>
              <a:headEnd/>
              <a:tailEnd type="triangle" w="med" len="med"/>
            </a:ln>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a:ea typeface="+mn-ea"/>
                <a:cs typeface="+mn-cs"/>
              </a:endParaRPr>
            </a:p>
          </p:txBody>
        </p:sp>
        <p:sp>
          <p:nvSpPr>
            <p:cNvPr id="12" name="Text Box 10"/>
            <p:cNvSpPr txBox="1">
              <a:spLocks noChangeArrowheads="1"/>
            </p:cNvSpPr>
            <p:nvPr/>
          </p:nvSpPr>
          <p:spPr bwMode="auto">
            <a:xfrm>
              <a:off x="835752" y="5640387"/>
              <a:ext cx="1828800" cy="338137"/>
            </a:xfrm>
            <a:prstGeom prst="rect">
              <a:avLst/>
            </a:prstGeom>
            <a:noFill/>
            <a:ln w="9525">
              <a:noFill/>
              <a:miter lim="800000"/>
              <a:headEnd/>
              <a:tailEnd/>
            </a:ln>
          </p:spPr>
          <p:txBody>
            <a:bodyPr>
              <a:spAutoFit/>
            </a:bodyPr>
            <a:lstStyle/>
            <a:p>
              <a:pPr marL="0" marR="0" lvl="0" indent="0" algn="ctr" defTabSz="914400" rtl="0" eaLnBrk="0" fontAlgn="auto" latinLnBrk="0" hangingPunct="0">
                <a:lnSpc>
                  <a:spcPct val="100000"/>
                </a:lnSpc>
                <a:spcBef>
                  <a:spcPct val="50000"/>
                </a:spcBef>
                <a:spcAft>
                  <a:spcPts val="0"/>
                </a:spcAft>
                <a:buClr>
                  <a:srgbClr val="0033CC"/>
                </a:buClr>
                <a:buSzTx/>
                <a:buFont typeface="Monotype Sorts"/>
                <a:buNone/>
                <a:tabLst/>
                <a:defRPr/>
              </a:pPr>
              <a:r>
                <a:rPr kumimoji="0" lang="en-US" sz="1600" b="1" i="0" u="none" strike="noStrike" kern="1200" cap="none" spc="0" normalizeH="0" baseline="0" noProof="0" dirty="0">
                  <a:ln>
                    <a:noFill/>
                  </a:ln>
                  <a:solidFill>
                    <a:srgbClr val="C00000"/>
                  </a:solidFill>
                  <a:effectLst/>
                  <a:uLnTx/>
                  <a:uFillTx/>
                  <a:latin typeface="Arial"/>
                  <a:ea typeface="+mn-ea"/>
                  <a:cs typeface="+mn-cs"/>
                </a:rPr>
                <a:t>Submit 332</a:t>
              </a:r>
            </a:p>
          </p:txBody>
        </p:sp>
        <p:sp>
          <p:nvSpPr>
            <p:cNvPr id="13" name="Text Box 11"/>
            <p:cNvSpPr txBox="1">
              <a:spLocks noChangeArrowheads="1"/>
            </p:cNvSpPr>
            <p:nvPr/>
          </p:nvSpPr>
          <p:spPr bwMode="auto">
            <a:xfrm>
              <a:off x="3676254" y="5624512"/>
              <a:ext cx="2057400" cy="339725"/>
            </a:xfrm>
            <a:prstGeom prst="rect">
              <a:avLst/>
            </a:prstGeom>
            <a:noFill/>
            <a:ln w="9525">
              <a:noFill/>
              <a:miter lim="800000"/>
              <a:headEnd/>
              <a:tailEnd/>
            </a:ln>
          </p:spPr>
          <p:txBody>
            <a:bodyPr>
              <a:spAutoFit/>
            </a:bodyPr>
            <a:lstStyle/>
            <a:p>
              <a:pPr marL="0" marR="0" lvl="0" indent="0" algn="ctr" defTabSz="914400" rtl="0" eaLnBrk="0" fontAlgn="auto" latinLnBrk="0" hangingPunct="0">
                <a:lnSpc>
                  <a:spcPct val="100000"/>
                </a:lnSpc>
                <a:spcBef>
                  <a:spcPts val="0"/>
                </a:spcBef>
                <a:spcAft>
                  <a:spcPts val="0"/>
                </a:spcAft>
                <a:buClr>
                  <a:srgbClr val="0033CC"/>
                </a:buClr>
                <a:buSzTx/>
                <a:buFont typeface="Monotype Sorts"/>
                <a:buNone/>
                <a:tabLst/>
                <a:defRPr/>
              </a:pPr>
              <a:r>
                <a:rPr kumimoji="0" lang="en-US" sz="1600" b="1" i="0" u="none" strike="noStrike" kern="1200" cap="none" spc="0" normalizeH="0" baseline="0" noProof="0" dirty="0" smtClean="0">
                  <a:ln>
                    <a:noFill/>
                  </a:ln>
                  <a:solidFill>
                    <a:srgbClr val="0000FF"/>
                  </a:solidFill>
                  <a:effectLst/>
                  <a:uLnTx/>
                  <a:uFillTx/>
                  <a:latin typeface="Arial"/>
                  <a:ea typeface="+mn-ea"/>
                  <a:cs typeface="+mn-cs"/>
                </a:rPr>
                <a:t>Flight Reviews</a:t>
              </a:r>
              <a:endParaRPr kumimoji="0" lang="en-US" sz="1600" b="1" i="0" u="none" strike="noStrike" kern="1200" cap="none" spc="0" normalizeH="0" baseline="0" noProof="0" dirty="0">
                <a:ln>
                  <a:noFill/>
                </a:ln>
                <a:solidFill>
                  <a:srgbClr val="0000FF"/>
                </a:solidFill>
                <a:effectLst/>
                <a:uLnTx/>
                <a:uFillTx/>
                <a:latin typeface="Arial"/>
                <a:ea typeface="+mn-ea"/>
                <a:cs typeface="+mn-cs"/>
              </a:endParaRPr>
            </a:p>
          </p:txBody>
        </p:sp>
        <p:sp>
          <p:nvSpPr>
            <p:cNvPr id="14" name="Text Box 12"/>
            <p:cNvSpPr txBox="1">
              <a:spLocks noChangeArrowheads="1"/>
            </p:cNvSpPr>
            <p:nvPr/>
          </p:nvSpPr>
          <p:spPr bwMode="auto">
            <a:xfrm>
              <a:off x="10245848" y="5668963"/>
              <a:ext cx="1322387" cy="338137"/>
            </a:xfrm>
            <a:prstGeom prst="rect">
              <a:avLst/>
            </a:prstGeom>
            <a:noFill/>
            <a:ln w="9525">
              <a:noFill/>
              <a:miter lim="800000"/>
              <a:headEnd/>
              <a:tailEnd/>
            </a:ln>
          </p:spPr>
          <p:txBody>
            <a:bodyPr>
              <a:spAutoFit/>
            </a:bodyPr>
            <a:lstStyle/>
            <a:p>
              <a:pPr marL="0" marR="0" lvl="0" indent="0" algn="ctr" defTabSz="914400" rtl="0" eaLnBrk="0" fontAlgn="auto" latinLnBrk="0" hangingPunct="0">
                <a:lnSpc>
                  <a:spcPct val="100000"/>
                </a:lnSpc>
                <a:spcBef>
                  <a:spcPts val="0"/>
                </a:spcBef>
                <a:spcAft>
                  <a:spcPts val="0"/>
                </a:spcAft>
                <a:buClr>
                  <a:srgbClr val="0033CC"/>
                </a:buClr>
                <a:buSzTx/>
                <a:buFont typeface="Monotype Sorts"/>
                <a:buNone/>
                <a:tabLst/>
                <a:defRPr/>
              </a:pPr>
              <a:r>
                <a:rPr kumimoji="0" lang="en-US" sz="1600" b="1" i="0" u="none" strike="noStrike" kern="1200" cap="none" spc="0" normalizeH="0" baseline="0" noProof="0" dirty="0">
                  <a:ln>
                    <a:noFill/>
                  </a:ln>
                  <a:solidFill>
                    <a:srgbClr val="66FF33"/>
                  </a:solidFill>
                  <a:effectLst/>
                  <a:uLnTx/>
                  <a:uFillTx/>
                  <a:latin typeface="Arial"/>
                  <a:ea typeface="+mn-ea"/>
                  <a:cs typeface="+mn-cs"/>
                </a:rPr>
                <a:t>Begin Work</a:t>
              </a:r>
            </a:p>
          </p:txBody>
        </p:sp>
        <p:sp>
          <p:nvSpPr>
            <p:cNvPr id="15" name="Line 9"/>
            <p:cNvSpPr>
              <a:spLocks noChangeShapeType="1"/>
            </p:cNvSpPr>
            <p:nvPr/>
          </p:nvSpPr>
          <p:spPr bwMode="auto">
            <a:xfrm rot="1169444" flipV="1">
              <a:off x="9045468" y="6147740"/>
              <a:ext cx="1065213" cy="361950"/>
            </a:xfrm>
            <a:prstGeom prst="line">
              <a:avLst/>
            </a:prstGeom>
            <a:noFill/>
            <a:ln w="28575">
              <a:solidFill>
                <a:schemeClr val="tx1"/>
              </a:solidFill>
              <a:round/>
              <a:headEnd/>
              <a:tailEnd type="triangle" w="med" len="med"/>
            </a:ln>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a:ea typeface="+mn-ea"/>
                <a:cs typeface="+mn-cs"/>
              </a:endParaRPr>
            </a:p>
          </p:txBody>
        </p:sp>
        <p:pic>
          <p:nvPicPr>
            <p:cNvPr id="4" name="Picture 3"/>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7371571" y="5928663"/>
              <a:ext cx="1109789" cy="759014"/>
            </a:xfrm>
            <a:prstGeom prst="rect">
              <a:avLst/>
            </a:prstGeom>
          </p:spPr>
        </p:pic>
        <p:sp>
          <p:nvSpPr>
            <p:cNvPr id="16" name="Text Box 11"/>
            <p:cNvSpPr txBox="1">
              <a:spLocks noChangeArrowheads="1"/>
            </p:cNvSpPr>
            <p:nvPr/>
          </p:nvSpPr>
          <p:spPr bwMode="auto">
            <a:xfrm>
              <a:off x="6929978" y="5624511"/>
              <a:ext cx="2057400" cy="339725"/>
            </a:xfrm>
            <a:prstGeom prst="rect">
              <a:avLst/>
            </a:prstGeom>
            <a:noFill/>
            <a:ln w="9525">
              <a:noFill/>
              <a:miter lim="800000"/>
              <a:headEnd/>
              <a:tailEnd/>
            </a:ln>
          </p:spPr>
          <p:txBody>
            <a:bodyPr>
              <a:spAutoFit/>
            </a:bodyPr>
            <a:lstStyle/>
            <a:p>
              <a:pPr marL="0" marR="0" lvl="0" indent="0" algn="ctr" defTabSz="914400" rtl="0" eaLnBrk="0" fontAlgn="auto" latinLnBrk="0" hangingPunct="0">
                <a:lnSpc>
                  <a:spcPct val="100000"/>
                </a:lnSpc>
                <a:spcBef>
                  <a:spcPts val="0"/>
                </a:spcBef>
                <a:spcAft>
                  <a:spcPts val="0"/>
                </a:spcAft>
                <a:buClr>
                  <a:srgbClr val="0033CC"/>
                </a:buClr>
                <a:buSzTx/>
                <a:buFont typeface="Monotype Sorts"/>
                <a:buNone/>
                <a:tabLst/>
                <a:defRPr/>
              </a:pPr>
              <a:r>
                <a:rPr kumimoji="0" lang="en-US" sz="1600" b="1" i="0" u="none" strike="noStrike" kern="1200" cap="none" spc="0" normalizeH="0" baseline="0" noProof="0" dirty="0" smtClean="0">
                  <a:ln>
                    <a:noFill/>
                  </a:ln>
                  <a:solidFill>
                    <a:srgbClr val="00B050"/>
                  </a:solidFill>
                  <a:effectLst/>
                  <a:uLnTx/>
                  <a:uFillTx/>
                  <a:latin typeface="Arial"/>
                  <a:ea typeface="+mn-ea"/>
                  <a:cs typeface="+mn-cs"/>
                </a:rPr>
                <a:t>Funding </a:t>
              </a:r>
              <a:endParaRPr kumimoji="0" lang="en-US" sz="1600" b="1" i="0" u="none" strike="noStrike" kern="1200" cap="none" spc="0" normalizeH="0" baseline="0" noProof="0" dirty="0">
                <a:ln>
                  <a:noFill/>
                </a:ln>
                <a:solidFill>
                  <a:srgbClr val="00B050"/>
                </a:solidFill>
                <a:effectLst/>
                <a:uLnTx/>
                <a:uFillTx/>
                <a:latin typeface="Arial"/>
                <a:ea typeface="+mn-ea"/>
                <a:cs typeface="+mn-cs"/>
              </a:endParaRPr>
            </a:p>
          </p:txBody>
        </p:sp>
      </p:grpSp>
    </p:spTree>
    <p:extLst>
      <p:ext uri="{BB962C8B-B14F-4D97-AF65-F5344CB8AC3E}">
        <p14:creationId xmlns:p14="http://schemas.microsoft.com/office/powerpoint/2010/main" val="3073637109"/>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WORK REQUEST WORK GROUP (WRWG)</a:t>
            </a:r>
            <a:endParaRPr lang="en-US" dirty="0"/>
          </a:p>
        </p:txBody>
      </p:sp>
      <p:sp>
        <p:nvSpPr>
          <p:cNvPr id="3" name="Content Placeholder 2"/>
          <p:cNvSpPr>
            <a:spLocks noGrp="1"/>
          </p:cNvSpPr>
          <p:nvPr>
            <p:ph idx="1"/>
          </p:nvPr>
        </p:nvSpPr>
        <p:spPr>
          <a:xfrm>
            <a:off x="259152" y="2160589"/>
            <a:ext cx="10983155" cy="4451226"/>
          </a:xfrm>
        </p:spPr>
        <p:txBody>
          <a:bodyPr>
            <a:normAutofit/>
          </a:bodyPr>
          <a:lstStyle/>
          <a:p>
            <a:pPr marL="0" indent="0">
              <a:buNone/>
            </a:pPr>
            <a:endParaRPr lang="en-US" sz="2400" dirty="0" smtClean="0"/>
          </a:p>
          <a:p>
            <a:pPr lvl="1"/>
            <a:r>
              <a:rPr lang="en-US" sz="2400" b="0" dirty="0" smtClean="0"/>
              <a:t>FMs will be notified when a project they requested is being reviewed</a:t>
            </a:r>
            <a:endParaRPr lang="en-US" sz="2400" b="0" dirty="0"/>
          </a:p>
          <a:p>
            <a:pPr lvl="1"/>
            <a:r>
              <a:rPr lang="en-US" sz="2400" b="0" dirty="0" smtClean="0"/>
              <a:t>CEO &amp; CEN review </a:t>
            </a:r>
            <a:r>
              <a:rPr lang="en-US" sz="2400" b="0" dirty="0"/>
              <a:t>332 requests and </a:t>
            </a:r>
            <a:r>
              <a:rPr lang="en-US" sz="2400" b="0" dirty="0" smtClean="0"/>
              <a:t>determine </a:t>
            </a:r>
            <a:r>
              <a:rPr lang="en-US" sz="2400" b="0" dirty="0"/>
              <a:t>execution </a:t>
            </a:r>
            <a:r>
              <a:rPr lang="en-US" sz="2400" b="0" dirty="0" smtClean="0"/>
              <a:t>method</a:t>
            </a:r>
            <a:endParaRPr lang="en-US" sz="2400" b="0" dirty="0"/>
          </a:p>
        </p:txBody>
      </p:sp>
      <p:sp>
        <p:nvSpPr>
          <p:cNvPr id="5" name="Slide Number Placeholder 4"/>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74BDC52-836B-4C95-8085-BFD71CF66637}" type="slidenum">
              <a:rPr kumimoji="0" lang="en-US" sz="1000" b="0" i="0" u="none" strike="noStrike" kern="1200" cap="none" spc="0" normalizeH="0" baseline="0" noProof="0" smtClean="0">
                <a:ln>
                  <a:noFill/>
                </a:ln>
                <a:solidFill>
                  <a:srgbClr val="969696"/>
                </a:solidFill>
                <a:effectLst/>
                <a:uLnTx/>
                <a:uFillTx/>
                <a:latin typeface="Arial"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35</a:t>
            </a:fld>
            <a:endParaRPr kumimoji="0" lang="en-US" sz="1000" b="0" i="0" u="none" strike="noStrike" kern="1200" cap="none" spc="0" normalizeH="0" baseline="0" noProof="0" dirty="0">
              <a:ln>
                <a:noFill/>
              </a:ln>
              <a:solidFill>
                <a:srgbClr val="969696"/>
              </a:solidFill>
              <a:effectLst/>
              <a:uLnTx/>
              <a:uFillTx/>
              <a:latin typeface="Arial" charset="0"/>
              <a:ea typeface="+mn-ea"/>
              <a:cs typeface="+mn-cs"/>
            </a:endParaRPr>
          </a:p>
        </p:txBody>
      </p:sp>
      <p:pic>
        <p:nvPicPr>
          <p:cNvPr id="6" name="Picture 3" descr="Business Meeting"/>
          <p:cNvPicPr>
            <a:picLocks noChangeAspect="1" noChangeArrowheads="1"/>
          </p:cNvPicPr>
          <p:nvPr/>
        </p:nvPicPr>
        <p:blipFill>
          <a:blip r:embed="rId3" cstate="print"/>
          <a:srcRect/>
          <a:stretch>
            <a:fillRect/>
          </a:stretch>
        </p:blipFill>
        <p:spPr bwMode="auto">
          <a:xfrm>
            <a:off x="4452389" y="4771523"/>
            <a:ext cx="2862812" cy="2057902"/>
          </a:xfrm>
          <a:prstGeom prst="rect">
            <a:avLst/>
          </a:prstGeom>
          <a:noFill/>
        </p:spPr>
      </p:pic>
    </p:spTree>
    <p:extLst>
      <p:ext uri="{BB962C8B-B14F-4D97-AF65-F5344CB8AC3E}">
        <p14:creationId xmlns:p14="http://schemas.microsoft.com/office/powerpoint/2010/main" val="227203999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POCs</a:t>
            </a:r>
            <a:endParaRPr lang="en-US" dirty="0"/>
          </a:p>
        </p:txBody>
      </p:sp>
      <p:sp>
        <p:nvSpPr>
          <p:cNvPr id="3" name="Content Placeholder 2"/>
          <p:cNvSpPr>
            <a:spLocks noGrp="1"/>
          </p:cNvSpPr>
          <p:nvPr>
            <p:ph idx="1"/>
          </p:nvPr>
        </p:nvSpPr>
        <p:spPr/>
        <p:txBody>
          <a:bodyPr/>
          <a:lstStyle/>
          <a:p>
            <a:r>
              <a:rPr lang="en-US" dirty="0" smtClean="0"/>
              <a:t>Service Order Desk, 1407 Washington Blvd</a:t>
            </a:r>
          </a:p>
          <a:p>
            <a:pPr lvl="1"/>
            <a:r>
              <a:rPr lang="en-US" dirty="0" smtClean="0"/>
              <a:t>Mon-Fri, 0700-1700</a:t>
            </a:r>
          </a:p>
          <a:p>
            <a:pPr lvl="1"/>
            <a:r>
              <a:rPr lang="en-US" dirty="0" smtClean="0"/>
              <a:t>878-5225 / 878-4357</a:t>
            </a:r>
          </a:p>
          <a:p>
            <a:pPr lvl="1"/>
            <a:r>
              <a:rPr lang="en-US" dirty="0" smtClean="0"/>
              <a:t>After Hours – phones automatically forward to Fire Dispatch</a:t>
            </a:r>
          </a:p>
          <a:p>
            <a:pPr marL="400050" lvl="1" indent="0">
              <a:buNone/>
            </a:pPr>
            <a:endParaRPr lang="en-US" dirty="0" smtClean="0"/>
          </a:p>
          <a:p>
            <a:r>
              <a:rPr lang="en-US" dirty="0" smtClean="0"/>
              <a:t>Work Request Management</a:t>
            </a:r>
          </a:p>
          <a:p>
            <a:pPr lvl="1"/>
            <a:r>
              <a:rPr lang="en-US" dirty="0" smtClean="0">
                <a:solidFill>
                  <a:schemeClr val="accent2">
                    <a:lumMod val="50000"/>
                  </a:schemeClr>
                </a:solidFill>
              </a:rPr>
              <a:t>SUBMIT AF Form 332 to…</a:t>
            </a:r>
          </a:p>
          <a:p>
            <a:pPr marL="400050" lvl="1" indent="0">
              <a:buNone/>
            </a:pPr>
            <a:endParaRPr lang="en-US" dirty="0" smtClean="0">
              <a:solidFill>
                <a:srgbClr val="FF0000"/>
              </a:solidFill>
            </a:endParaRPr>
          </a:p>
          <a:p>
            <a:pPr lvl="1"/>
            <a:r>
              <a:rPr lang="en-US" sz="2000" u="sng" dirty="0" smtClean="0">
                <a:solidFill>
                  <a:schemeClr val="accent2">
                    <a:lumMod val="50000"/>
                  </a:schemeClr>
                </a:solidFill>
              </a:rPr>
              <a:t>christopher.nye@us.af.mil</a:t>
            </a:r>
            <a:r>
              <a:rPr lang="en-US" sz="2000" dirty="0" smtClean="0">
                <a:solidFill>
                  <a:srgbClr val="0070C0"/>
                </a:solidFill>
              </a:rPr>
              <a:t> – </a:t>
            </a:r>
            <a:r>
              <a:rPr lang="en-US" dirty="0" smtClean="0"/>
              <a:t>878-4134 </a:t>
            </a:r>
          </a:p>
          <a:p>
            <a:pPr lvl="1"/>
            <a:r>
              <a:rPr lang="en-US" sz="2000" dirty="0" smtClean="0"/>
              <a:t>*and*</a:t>
            </a:r>
            <a:endParaRPr lang="en-US" sz="2000" dirty="0" smtClean="0"/>
          </a:p>
          <a:p>
            <a:pPr lvl="1"/>
            <a:r>
              <a:rPr lang="en-US" u="sng" dirty="0" smtClean="0">
                <a:solidFill>
                  <a:srgbClr val="0C2D83"/>
                </a:solidFill>
              </a:rPr>
              <a:t>danielle.quinlan@us.af.mil</a:t>
            </a:r>
            <a:r>
              <a:rPr lang="en-US" dirty="0" smtClean="0">
                <a:solidFill>
                  <a:srgbClr val="0070C0"/>
                </a:solidFill>
              </a:rPr>
              <a:t> </a:t>
            </a:r>
            <a:r>
              <a:rPr lang="en-US" dirty="0" smtClean="0">
                <a:solidFill>
                  <a:srgbClr val="0070C0"/>
                </a:solidFill>
              </a:rPr>
              <a:t>- </a:t>
            </a:r>
            <a:r>
              <a:rPr lang="en-US" dirty="0"/>
              <a:t>878-2489</a:t>
            </a:r>
          </a:p>
          <a:p>
            <a:pPr marL="803275" lvl="2" indent="0">
              <a:buNone/>
            </a:pPr>
            <a:endParaRPr lang="en-US" dirty="0" smtClean="0">
              <a:solidFill>
                <a:srgbClr val="FF0000"/>
              </a:solidFill>
            </a:endParaRPr>
          </a:p>
        </p:txBody>
      </p:sp>
      <p:sp>
        <p:nvSpPr>
          <p:cNvPr id="5" name="Slide Number Placeholder 4"/>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74BDC52-836B-4C95-8085-BFD71CF66637}" type="slidenum">
              <a:rPr kumimoji="0" lang="en-US" sz="1000" b="0" i="0" u="none" strike="noStrike" kern="1200" cap="none" spc="0" normalizeH="0" baseline="0" noProof="0" smtClean="0">
                <a:ln>
                  <a:noFill/>
                </a:ln>
                <a:solidFill>
                  <a:srgbClr val="969696"/>
                </a:solidFill>
                <a:effectLst/>
                <a:uLnTx/>
                <a:uFillTx/>
                <a:latin typeface="Arial"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36</a:t>
            </a:fld>
            <a:endParaRPr kumimoji="0" lang="en-US" sz="1000" b="0" i="0" u="none" strike="noStrike" kern="1200" cap="none" spc="0" normalizeH="0" baseline="0" noProof="0" dirty="0">
              <a:ln>
                <a:noFill/>
              </a:ln>
              <a:solidFill>
                <a:srgbClr val="969696"/>
              </a:solidFill>
              <a:effectLst/>
              <a:uLnTx/>
              <a:uFillTx/>
              <a:latin typeface="Arial" charset="0"/>
              <a:ea typeface="+mn-ea"/>
              <a:cs typeface="+mn-cs"/>
            </a:endParaRPr>
          </a:p>
        </p:txBody>
      </p:sp>
    </p:spTree>
    <p:extLst>
      <p:ext uri="{BB962C8B-B14F-4D97-AF65-F5344CB8AC3E}">
        <p14:creationId xmlns:p14="http://schemas.microsoft.com/office/powerpoint/2010/main" val="388459078"/>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963084" y="1855304"/>
            <a:ext cx="10363200" cy="2226366"/>
          </a:xfrm>
        </p:spPr>
        <p:txBody>
          <a:bodyPr/>
          <a:lstStyle/>
          <a:p>
            <a:pPr algn="ctr"/>
            <a:r>
              <a:rPr lang="en-US" sz="4400" i="0" dirty="0" smtClean="0"/>
              <a:t>Module 4</a:t>
            </a:r>
            <a:br>
              <a:rPr lang="en-US" sz="4400" i="0" dirty="0" smtClean="0"/>
            </a:br>
            <a:r>
              <a:rPr lang="en-US" sz="4400" i="0" dirty="0" smtClean="0"/>
              <a:t>ENERGY MANAGEMENT</a:t>
            </a:r>
            <a:endParaRPr lang="en-US" sz="4400" i="0" dirty="0"/>
          </a:p>
        </p:txBody>
      </p:sp>
      <p:sp>
        <p:nvSpPr>
          <p:cNvPr id="5" name="Slide Number Placeholder 4"/>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74BDC52-836B-4C95-8085-BFD71CF66637}" type="slidenum">
              <a:rPr kumimoji="0" lang="en-US" sz="1000" b="0" i="0" u="none" strike="noStrike" kern="1200" cap="none" spc="0" normalizeH="0" baseline="0" noProof="0" smtClean="0">
                <a:ln>
                  <a:noFill/>
                </a:ln>
                <a:solidFill>
                  <a:srgbClr val="969696"/>
                </a:solidFill>
                <a:effectLst/>
                <a:uLnTx/>
                <a:uFillTx/>
                <a:latin typeface="Arial"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37</a:t>
            </a:fld>
            <a:endParaRPr kumimoji="0" lang="en-US" sz="1000" b="0" i="0" u="none" strike="noStrike" kern="1200" cap="none" spc="0" normalizeH="0" baseline="0" noProof="0" dirty="0">
              <a:ln>
                <a:noFill/>
              </a:ln>
              <a:solidFill>
                <a:srgbClr val="969696"/>
              </a:solidFill>
              <a:effectLst/>
              <a:uLnTx/>
              <a:uFillTx/>
              <a:latin typeface="Arial" charset="0"/>
              <a:ea typeface="+mn-ea"/>
              <a:cs typeface="+mn-cs"/>
            </a:endParaRPr>
          </a:p>
        </p:txBody>
      </p:sp>
    </p:spTree>
    <p:extLst>
      <p:ext uri="{BB962C8B-B14F-4D97-AF65-F5344CB8AC3E}">
        <p14:creationId xmlns:p14="http://schemas.microsoft.com/office/powerpoint/2010/main" val="1548957395"/>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72849" y="313840"/>
            <a:ext cx="10972800" cy="1004887"/>
          </a:xfrm>
        </p:spPr>
        <p:txBody>
          <a:bodyPr>
            <a:normAutofit fontScale="90000"/>
          </a:bodyPr>
          <a:lstStyle/>
          <a:p>
            <a:r>
              <a:rPr lang="en-US" dirty="0" smtClean="0"/>
              <a:t>ENERGY MANAGEMENT PLAN</a:t>
            </a:r>
            <a:br>
              <a:rPr lang="en-US" dirty="0" smtClean="0"/>
            </a:br>
            <a:r>
              <a:rPr lang="en-US" dirty="0" smtClean="0"/>
              <a:t>	</a:t>
            </a:r>
            <a:endParaRPr lang="en-US" dirty="0"/>
          </a:p>
        </p:txBody>
      </p:sp>
      <p:sp>
        <p:nvSpPr>
          <p:cNvPr id="3" name="Content Placeholder 2"/>
          <p:cNvSpPr>
            <a:spLocks noGrp="1"/>
          </p:cNvSpPr>
          <p:nvPr>
            <p:ph idx="1"/>
          </p:nvPr>
        </p:nvSpPr>
        <p:spPr>
          <a:xfrm>
            <a:off x="372849" y="1719852"/>
            <a:ext cx="11040218" cy="4151721"/>
          </a:xfrm>
        </p:spPr>
        <p:txBody>
          <a:bodyPr>
            <a:normAutofit fontScale="85000" lnSpcReduction="20000"/>
          </a:bodyPr>
          <a:lstStyle/>
          <a:p>
            <a:r>
              <a:rPr lang="en-US" sz="2400" b="0" dirty="0" smtClean="0"/>
              <a:t>Reduce Facility Energy Use 2.5% per year to 2025 (Baseline 2015)</a:t>
            </a:r>
          </a:p>
          <a:p>
            <a:endParaRPr lang="en-US" sz="2400" b="0" dirty="0"/>
          </a:p>
          <a:p>
            <a:r>
              <a:rPr lang="en-US" sz="2400" b="0" dirty="0" smtClean="0"/>
              <a:t>Reduce Base Water Use 2% per year to 2025 (Baseline 2007)</a:t>
            </a:r>
          </a:p>
          <a:p>
            <a:endParaRPr lang="en-US" sz="2400" b="0" dirty="0"/>
          </a:p>
          <a:p>
            <a:r>
              <a:rPr lang="en-US" sz="2400" b="0" dirty="0" smtClean="0"/>
              <a:t>25% of total energy (electric and thermal) will come from clean sources by 2025 (at least 30% of the electricity portion of total energy will be obtained from renewable </a:t>
            </a:r>
            <a:r>
              <a:rPr lang="en-US" sz="2400" b="0" dirty="0" smtClean="0"/>
              <a:t>sources)</a:t>
            </a:r>
            <a:endParaRPr lang="en-US" sz="2400" b="0" dirty="0" smtClean="0"/>
          </a:p>
          <a:p>
            <a:endParaRPr lang="en-US" b="0" dirty="0"/>
          </a:p>
          <a:p>
            <a:r>
              <a:rPr lang="en-US" sz="2400" b="0" dirty="0" smtClean="0"/>
              <a:t>Reduce Ground Vehicle fuel use 2% per year</a:t>
            </a:r>
          </a:p>
          <a:p>
            <a:endParaRPr lang="en-US" b="0" dirty="0"/>
          </a:p>
          <a:p>
            <a:r>
              <a:rPr lang="en-US" b="0" dirty="0" smtClean="0"/>
              <a:t>Increase Alternative Fuel use 10% per year</a:t>
            </a:r>
          </a:p>
          <a:p>
            <a:endParaRPr lang="en-US" sz="2400" b="0" dirty="0"/>
          </a:p>
          <a:p>
            <a:r>
              <a:rPr lang="en-US" b="0" dirty="0" smtClean="0"/>
              <a:t>Executive </a:t>
            </a:r>
            <a:r>
              <a:rPr lang="en-US" b="0" dirty="0"/>
              <a:t>Order 13834 revokes Executive Order 13693 but using guideline until new goals are established</a:t>
            </a:r>
            <a:endParaRPr lang="en-US" b="0" dirty="0" smtClean="0"/>
          </a:p>
        </p:txBody>
      </p:sp>
      <p:sp>
        <p:nvSpPr>
          <p:cNvPr id="5" name="Slide Number Placeholder 4"/>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74BDC52-836B-4C95-8085-BFD71CF66637}" type="slidenum">
              <a:rPr kumimoji="0" lang="en-US" sz="1000" b="0" i="0" u="none" strike="noStrike" kern="1200" cap="none" spc="0" normalizeH="0" baseline="0" noProof="0" smtClean="0">
                <a:ln>
                  <a:noFill/>
                </a:ln>
                <a:solidFill>
                  <a:srgbClr val="969696"/>
                </a:solidFill>
                <a:effectLst/>
                <a:uLnTx/>
                <a:uFillTx/>
                <a:latin typeface="Arial"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38</a:t>
            </a:fld>
            <a:endParaRPr kumimoji="0" lang="en-US" sz="1000" b="0" i="0" u="none" strike="noStrike" kern="1200" cap="none" spc="0" normalizeH="0" baseline="0" noProof="0" dirty="0">
              <a:ln>
                <a:noFill/>
              </a:ln>
              <a:solidFill>
                <a:srgbClr val="969696"/>
              </a:solidFill>
              <a:effectLst/>
              <a:uLnTx/>
              <a:uFillTx/>
              <a:latin typeface="Arial" charset="0"/>
              <a:ea typeface="+mn-ea"/>
              <a:cs typeface="+mn-cs"/>
            </a:endParaRPr>
          </a:p>
        </p:txBody>
      </p:sp>
    </p:spTree>
    <p:extLst>
      <p:ext uri="{BB962C8B-B14F-4D97-AF65-F5344CB8AC3E}">
        <p14:creationId xmlns:p14="http://schemas.microsoft.com/office/powerpoint/2010/main" val="369261584"/>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ENERGY MANAGEMENT</a:t>
            </a:r>
            <a:br>
              <a:rPr lang="en-US" dirty="0" smtClean="0"/>
            </a:br>
            <a:r>
              <a:rPr lang="en-US" dirty="0" smtClean="0"/>
              <a:t>(Energy Conservation)</a:t>
            </a:r>
            <a:endParaRPr lang="en-US" dirty="0"/>
          </a:p>
        </p:txBody>
      </p:sp>
      <p:sp>
        <p:nvSpPr>
          <p:cNvPr id="3" name="Content Placeholder 2"/>
          <p:cNvSpPr>
            <a:spLocks noGrp="1"/>
          </p:cNvSpPr>
          <p:nvPr>
            <p:ph idx="1"/>
          </p:nvPr>
        </p:nvSpPr>
        <p:spPr>
          <a:xfrm>
            <a:off x="483088" y="1621465"/>
            <a:ext cx="8596668" cy="4348495"/>
          </a:xfrm>
        </p:spPr>
        <p:txBody>
          <a:bodyPr>
            <a:noAutofit/>
          </a:bodyPr>
          <a:lstStyle/>
          <a:p>
            <a:r>
              <a:rPr lang="en-US" sz="2000" dirty="0" smtClean="0"/>
              <a:t>Cost of utilities required to operate Ft. Eustis for </a:t>
            </a:r>
            <a:r>
              <a:rPr lang="en-US" sz="2000" dirty="0" smtClean="0">
                <a:solidFill>
                  <a:srgbClr val="FF0000"/>
                </a:solidFill>
              </a:rPr>
              <a:t>ONE </a:t>
            </a:r>
            <a:r>
              <a:rPr lang="en-US" sz="2000" dirty="0" smtClean="0"/>
              <a:t>day.</a:t>
            </a:r>
          </a:p>
          <a:p>
            <a:endParaRPr lang="en-US" sz="2000" dirty="0"/>
          </a:p>
          <a:p>
            <a:r>
              <a:rPr lang="en-US" sz="2000" dirty="0" smtClean="0"/>
              <a:t>Utilities - $</a:t>
            </a:r>
            <a:r>
              <a:rPr lang="en-US" sz="2000" u="sng" dirty="0" smtClean="0"/>
              <a:t>33,403.19</a:t>
            </a:r>
          </a:p>
          <a:p>
            <a:pPr lvl="1"/>
            <a:r>
              <a:rPr lang="en-US" sz="1800" dirty="0" smtClean="0"/>
              <a:t>Natural Gas $4,636.98</a:t>
            </a:r>
          </a:p>
          <a:p>
            <a:pPr lvl="1"/>
            <a:r>
              <a:rPr lang="en-US" sz="1800" dirty="0" smtClean="0"/>
              <a:t>Electricity - $21,403.76</a:t>
            </a:r>
          </a:p>
          <a:p>
            <a:pPr lvl="1"/>
            <a:r>
              <a:rPr lang="en-US" sz="1800" dirty="0" smtClean="0"/>
              <a:t>Fuel Oil - $148.11</a:t>
            </a:r>
          </a:p>
          <a:p>
            <a:pPr lvl="1"/>
            <a:r>
              <a:rPr lang="en-US" sz="1800" dirty="0" smtClean="0"/>
              <a:t>Propane - $45.47</a:t>
            </a:r>
          </a:p>
          <a:p>
            <a:pPr lvl="1"/>
            <a:r>
              <a:rPr lang="en-US" sz="1800" dirty="0" smtClean="0"/>
              <a:t>Water and Wastewater - $7,168.85</a:t>
            </a:r>
          </a:p>
          <a:p>
            <a:pPr lvl="1"/>
            <a:endParaRPr lang="en-US" sz="1800" dirty="0"/>
          </a:p>
          <a:p>
            <a:pPr lvl="1"/>
            <a:r>
              <a:rPr lang="en-US" sz="1800" dirty="0" smtClean="0"/>
              <a:t>Total FY 18 Utility Bill - $12,025,151.73</a:t>
            </a:r>
          </a:p>
          <a:p>
            <a:pPr lvl="1"/>
            <a:r>
              <a:rPr lang="en-US" sz="1800" dirty="0" smtClean="0"/>
              <a:t>Total FY 17 Utility Bill - $11,591,955.68</a:t>
            </a:r>
          </a:p>
        </p:txBody>
      </p:sp>
      <p:sp>
        <p:nvSpPr>
          <p:cNvPr id="5" name="Slide Number Placeholder 4"/>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74BDC52-836B-4C95-8085-BFD71CF66637}" type="slidenum">
              <a:rPr kumimoji="0" lang="en-US" sz="1000" b="0" i="0" u="none" strike="noStrike" kern="1200" cap="none" spc="0" normalizeH="0" baseline="0" noProof="0" smtClean="0">
                <a:ln>
                  <a:noFill/>
                </a:ln>
                <a:solidFill>
                  <a:srgbClr val="969696"/>
                </a:solidFill>
                <a:effectLst/>
                <a:uLnTx/>
                <a:uFillTx/>
                <a:latin typeface="Arial"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39</a:t>
            </a:fld>
            <a:endParaRPr kumimoji="0" lang="en-US" sz="1000" b="0" i="0" u="none" strike="noStrike" kern="1200" cap="none" spc="0" normalizeH="0" baseline="0" noProof="0" dirty="0">
              <a:ln>
                <a:noFill/>
              </a:ln>
              <a:solidFill>
                <a:srgbClr val="969696"/>
              </a:solidFill>
              <a:effectLst/>
              <a:uLnTx/>
              <a:uFillTx/>
              <a:latin typeface="Arial" charset="0"/>
              <a:ea typeface="+mn-ea"/>
              <a:cs typeface="+mn-cs"/>
            </a:endParaRPr>
          </a:p>
        </p:txBody>
      </p:sp>
    </p:spTree>
    <p:extLst>
      <p:ext uri="{BB962C8B-B14F-4D97-AF65-F5344CB8AC3E}">
        <p14:creationId xmlns:p14="http://schemas.microsoft.com/office/powerpoint/2010/main" val="185630734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733D CIVIL ENGINEER </a:t>
            </a:r>
            <a:r>
              <a:rPr lang="en-US" dirty="0" smtClean="0"/>
              <a:t>SQUADRON</a:t>
            </a:r>
            <a:endParaRPr lang="en-US" sz="3600" dirty="0"/>
          </a:p>
        </p:txBody>
      </p:sp>
      <p:graphicFrame>
        <p:nvGraphicFramePr>
          <p:cNvPr id="4" name="Content Placeholder 3"/>
          <p:cNvGraphicFramePr>
            <a:graphicFrameLocks noGrp="1" noChangeAspect="1"/>
          </p:cNvGraphicFramePr>
          <p:nvPr>
            <p:ph idx="1"/>
            <p:extLst/>
          </p:nvPr>
        </p:nvGraphicFramePr>
        <p:xfrm>
          <a:off x="187325" y="1482725"/>
          <a:ext cx="11817350" cy="4645025"/>
        </p:xfrm>
        <a:graphic>
          <a:graphicData uri="http://schemas.openxmlformats.org/presentationml/2006/ole">
            <mc:AlternateContent xmlns:mc="http://schemas.openxmlformats.org/markup-compatibility/2006">
              <mc:Choice xmlns:v="urn:schemas-microsoft-com:vml" Requires="v">
                <p:oleObj spid="_x0000_s1189" name="Organization Chart" r:id="rId4" imgW="3651120" imgH="1434960" progId="OrgPlusWOPX.4">
                  <p:embed followColorScheme="full"/>
                </p:oleObj>
              </mc:Choice>
              <mc:Fallback>
                <p:oleObj name="Organization Chart" r:id="rId4" imgW="3651120" imgH="1434960" progId="OrgPlusWOPX.4">
                  <p:embed followColorScheme="full"/>
                  <p:pic>
                    <p:nvPicPr>
                      <p:cNvPr id="4" name="Content Placeholder 3"/>
                      <p:cNvPicPr/>
                      <p:nvPr/>
                    </p:nvPicPr>
                    <p:blipFill>
                      <a:blip r:embed="rId5"/>
                      <a:stretch>
                        <a:fillRect/>
                      </a:stretch>
                    </p:blipFill>
                    <p:spPr>
                      <a:xfrm>
                        <a:off x="187325" y="1482725"/>
                        <a:ext cx="11817350" cy="4645025"/>
                      </a:xfrm>
                      <a:prstGeom prst="rect">
                        <a:avLst/>
                      </a:prstGeom>
                    </p:spPr>
                  </p:pic>
                </p:oleObj>
              </mc:Fallback>
            </mc:AlternateContent>
          </a:graphicData>
        </a:graphic>
      </p:graphicFrame>
    </p:spTree>
    <p:extLst>
      <p:ext uri="{BB962C8B-B14F-4D97-AF65-F5344CB8AC3E}">
        <p14:creationId xmlns:p14="http://schemas.microsoft.com/office/powerpoint/2010/main" val="4283908371"/>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HVAC SET POINTS</a:t>
            </a:r>
            <a:endParaRPr lang="en-US" dirty="0"/>
          </a:p>
        </p:txBody>
      </p:sp>
      <p:sp>
        <p:nvSpPr>
          <p:cNvPr id="3" name="Content Placeholder 2"/>
          <p:cNvSpPr>
            <a:spLocks noGrp="1"/>
          </p:cNvSpPr>
          <p:nvPr>
            <p:ph idx="1"/>
          </p:nvPr>
        </p:nvSpPr>
        <p:spPr/>
        <p:txBody>
          <a:bodyPr>
            <a:normAutofit/>
          </a:bodyPr>
          <a:lstStyle/>
          <a:p>
            <a:r>
              <a:rPr lang="en-US" b="0" dirty="0" smtClean="0"/>
              <a:t>Heating:</a:t>
            </a:r>
          </a:p>
          <a:p>
            <a:pPr lvl="1"/>
            <a:r>
              <a:rPr lang="en-US" b="0" dirty="0" smtClean="0"/>
              <a:t>Heating turned on when average high </a:t>
            </a:r>
            <a:r>
              <a:rPr lang="en-US" b="0" dirty="0"/>
              <a:t>a</a:t>
            </a:r>
            <a:r>
              <a:rPr lang="en-US" b="0" dirty="0" smtClean="0"/>
              <a:t>ir temperature drops to 55 °F for 4 consecutive days</a:t>
            </a:r>
          </a:p>
          <a:p>
            <a:r>
              <a:rPr lang="en-US" b="0" dirty="0" smtClean="0"/>
              <a:t>Thermostat Set Points:</a:t>
            </a:r>
          </a:p>
          <a:p>
            <a:pPr lvl="1"/>
            <a:r>
              <a:rPr lang="en-US" b="0" dirty="0" smtClean="0"/>
              <a:t>Admin Spaces: Occupied – 70 °F // Unoccupied: 55 °F</a:t>
            </a:r>
          </a:p>
          <a:p>
            <a:pPr lvl="1"/>
            <a:r>
              <a:rPr lang="en-US" b="0" dirty="0" smtClean="0"/>
              <a:t>Shop Spaces: Occupied -  65</a:t>
            </a:r>
            <a:r>
              <a:rPr lang="en-US" b="0" dirty="0"/>
              <a:t> </a:t>
            </a:r>
            <a:r>
              <a:rPr lang="en-US" b="0" dirty="0" smtClean="0"/>
              <a:t>°F // Unoccupied 55</a:t>
            </a:r>
            <a:r>
              <a:rPr lang="en-US" b="0" dirty="0"/>
              <a:t> </a:t>
            </a:r>
            <a:r>
              <a:rPr lang="en-US" b="0" dirty="0" smtClean="0"/>
              <a:t>°F</a:t>
            </a:r>
          </a:p>
          <a:p>
            <a:pPr lvl="1"/>
            <a:r>
              <a:rPr lang="en-US" b="0" dirty="0" smtClean="0"/>
              <a:t>Warehouse Spaces: Occupied -  60</a:t>
            </a:r>
            <a:r>
              <a:rPr lang="en-US" b="0" dirty="0"/>
              <a:t> </a:t>
            </a:r>
            <a:r>
              <a:rPr lang="en-US" b="0" dirty="0" smtClean="0"/>
              <a:t>°F // </a:t>
            </a:r>
            <a:r>
              <a:rPr lang="en-US" b="0" dirty="0"/>
              <a:t>Unoccupied 55 °</a:t>
            </a:r>
            <a:r>
              <a:rPr lang="en-US" b="0" dirty="0" smtClean="0"/>
              <a:t>F</a:t>
            </a:r>
          </a:p>
          <a:p>
            <a:r>
              <a:rPr lang="en-US" b="0" dirty="0" smtClean="0"/>
              <a:t> Cooling:</a:t>
            </a:r>
          </a:p>
          <a:p>
            <a:pPr lvl="1"/>
            <a:r>
              <a:rPr lang="en-US" b="0" dirty="0" smtClean="0"/>
              <a:t>AC turned on when average high air temperature reaches 75</a:t>
            </a:r>
            <a:r>
              <a:rPr lang="en-US" b="0" dirty="0"/>
              <a:t> </a:t>
            </a:r>
            <a:r>
              <a:rPr lang="en-US" b="0" dirty="0" smtClean="0"/>
              <a:t>°F for 4 consecutive days</a:t>
            </a:r>
          </a:p>
          <a:p>
            <a:r>
              <a:rPr lang="en-US" b="0" dirty="0" smtClean="0"/>
              <a:t>Thermostat Set Points:</a:t>
            </a:r>
          </a:p>
          <a:p>
            <a:pPr lvl="1"/>
            <a:r>
              <a:rPr lang="en-US" b="0" dirty="0" smtClean="0"/>
              <a:t>Admin Spaces: Occupied – 73 °F // Unoccupied - 80 °F</a:t>
            </a:r>
          </a:p>
          <a:p>
            <a:pPr lvl="1"/>
            <a:r>
              <a:rPr lang="en-US" b="0" dirty="0" smtClean="0"/>
              <a:t>Shop Spaces: Occupied - 76 °F // Unoccupied – 80 °F</a:t>
            </a:r>
          </a:p>
          <a:p>
            <a:pPr lvl="1"/>
            <a:r>
              <a:rPr lang="en-US" b="0" dirty="0" smtClean="0"/>
              <a:t>Warehouse Spaces: Not required unless authorized for perishable </a:t>
            </a:r>
            <a:r>
              <a:rPr lang="en-US" b="0" dirty="0" smtClean="0"/>
              <a:t>items</a:t>
            </a:r>
            <a:endParaRPr lang="en-US" b="0" dirty="0"/>
          </a:p>
        </p:txBody>
      </p:sp>
      <p:sp>
        <p:nvSpPr>
          <p:cNvPr id="6" name="Slide Number Placeholder 5"/>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74BDC52-836B-4C95-8085-BFD71CF66637}" type="slidenum">
              <a:rPr kumimoji="0" lang="en-US" sz="1000" b="0" i="0" u="none" strike="noStrike" kern="1200" cap="none" spc="0" normalizeH="0" baseline="0" noProof="0" smtClean="0">
                <a:ln>
                  <a:noFill/>
                </a:ln>
                <a:solidFill>
                  <a:srgbClr val="969696"/>
                </a:solidFill>
                <a:effectLst/>
                <a:uLnTx/>
                <a:uFillTx/>
                <a:latin typeface="Arial"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40</a:t>
            </a:fld>
            <a:endParaRPr kumimoji="0" lang="en-US" sz="1000" b="0" i="0" u="none" strike="noStrike" kern="1200" cap="none" spc="0" normalizeH="0" baseline="0" noProof="0" dirty="0">
              <a:ln>
                <a:noFill/>
              </a:ln>
              <a:solidFill>
                <a:srgbClr val="969696"/>
              </a:solidFill>
              <a:effectLst/>
              <a:uLnTx/>
              <a:uFillTx/>
              <a:latin typeface="Arial" charset="0"/>
              <a:ea typeface="+mn-ea"/>
              <a:cs typeface="+mn-cs"/>
            </a:endParaRPr>
          </a:p>
        </p:txBody>
      </p:sp>
    </p:spTree>
    <p:extLst>
      <p:ext uri="{BB962C8B-B14F-4D97-AF65-F5344CB8AC3E}">
        <p14:creationId xmlns:p14="http://schemas.microsoft.com/office/powerpoint/2010/main" val="2626828125"/>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ENERGY MANAGEMENT</a:t>
            </a:r>
            <a:br>
              <a:rPr lang="en-US" dirty="0" smtClean="0"/>
            </a:br>
            <a:r>
              <a:rPr lang="en-US" dirty="0" smtClean="0"/>
              <a:t>(Energy Conservation Plan)</a:t>
            </a:r>
            <a:endParaRPr lang="en-US" dirty="0"/>
          </a:p>
        </p:txBody>
      </p:sp>
      <p:sp>
        <p:nvSpPr>
          <p:cNvPr id="3" name="Content Placeholder 2"/>
          <p:cNvSpPr>
            <a:spLocks noGrp="1"/>
          </p:cNvSpPr>
          <p:nvPr>
            <p:ph idx="1"/>
          </p:nvPr>
        </p:nvSpPr>
        <p:spPr>
          <a:xfrm>
            <a:off x="259152" y="1905001"/>
            <a:ext cx="11323247" cy="4844716"/>
          </a:xfrm>
        </p:spPr>
        <p:txBody>
          <a:bodyPr>
            <a:normAutofit/>
          </a:bodyPr>
          <a:lstStyle/>
          <a:p>
            <a:r>
              <a:rPr lang="en-US" b="0" dirty="0" smtClean="0"/>
              <a:t>Consolidate </a:t>
            </a:r>
            <a:r>
              <a:rPr lang="en-US" b="0" dirty="0"/>
              <a:t>refrigerators and coffee pots to central break areas</a:t>
            </a:r>
          </a:p>
          <a:p>
            <a:r>
              <a:rPr lang="en-US" b="0" dirty="0"/>
              <a:t>No space heaters unless approved </a:t>
            </a:r>
            <a:r>
              <a:rPr lang="en-US" b="0" dirty="0" smtClean="0"/>
              <a:t>by CE Operations </a:t>
            </a:r>
            <a:r>
              <a:rPr lang="en-US" b="0" dirty="0" smtClean="0"/>
              <a:t>for </a:t>
            </a:r>
            <a:r>
              <a:rPr lang="en-US" b="0" dirty="0" smtClean="0"/>
              <a:t>legitimate health reason</a:t>
            </a:r>
            <a:endParaRPr lang="en-US" b="0" dirty="0"/>
          </a:p>
          <a:p>
            <a:r>
              <a:rPr lang="en-US" b="0" dirty="0"/>
              <a:t>Turn off lights in unoccupied spaces</a:t>
            </a:r>
          </a:p>
          <a:p>
            <a:r>
              <a:rPr lang="en-US" b="0" dirty="0"/>
              <a:t>Turn off computer monitors and peripherals at end of duty day</a:t>
            </a:r>
          </a:p>
          <a:p>
            <a:r>
              <a:rPr lang="en-US" b="0" dirty="0"/>
              <a:t>Turn off </a:t>
            </a:r>
            <a:r>
              <a:rPr lang="en-US" b="0" dirty="0" smtClean="0"/>
              <a:t>printers, </a:t>
            </a:r>
            <a:r>
              <a:rPr lang="en-US" b="0" dirty="0"/>
              <a:t>copiers, scanners and other office equipment at end of duty day</a:t>
            </a:r>
          </a:p>
          <a:p>
            <a:r>
              <a:rPr lang="en-US" b="0" dirty="0" smtClean="0"/>
              <a:t>Dress </a:t>
            </a:r>
            <a:r>
              <a:rPr lang="en-US" b="0" dirty="0" smtClean="0"/>
              <a:t>appropriately for personal </a:t>
            </a:r>
            <a:r>
              <a:rPr lang="en-US" b="0" dirty="0" smtClean="0"/>
              <a:t>comfort</a:t>
            </a:r>
            <a:endParaRPr lang="en-US" b="0" dirty="0" smtClean="0"/>
          </a:p>
          <a:p>
            <a:r>
              <a:rPr lang="en-US" b="0" dirty="0" smtClean="0"/>
              <a:t>Establish</a:t>
            </a:r>
            <a:r>
              <a:rPr lang="en-US" b="0" dirty="0"/>
              <a:t>, </a:t>
            </a:r>
            <a:r>
              <a:rPr lang="en-US" b="0" dirty="0" smtClean="0"/>
              <a:t>maintain </a:t>
            </a:r>
            <a:r>
              <a:rPr lang="en-US" b="0" dirty="0"/>
              <a:t>and maximize use of Energy Management Systems (EMCS, SCADA, etc.) to centrally monitor and control utility and building systems</a:t>
            </a:r>
          </a:p>
          <a:p>
            <a:r>
              <a:rPr lang="en-US" b="0" dirty="0"/>
              <a:t>Prohibit use of potable water for </a:t>
            </a:r>
            <a:r>
              <a:rPr lang="en-US" b="0" dirty="0" smtClean="0"/>
              <a:t>landscape </a:t>
            </a:r>
            <a:r>
              <a:rPr lang="en-US" b="0" dirty="0"/>
              <a:t>irrigation systems</a:t>
            </a:r>
          </a:p>
          <a:p>
            <a:endParaRPr lang="en-US" b="0" dirty="0"/>
          </a:p>
          <a:p>
            <a:endParaRPr lang="en-US" b="0" dirty="0"/>
          </a:p>
          <a:p>
            <a:endParaRPr lang="en-US" b="0" dirty="0"/>
          </a:p>
        </p:txBody>
      </p:sp>
      <p:sp>
        <p:nvSpPr>
          <p:cNvPr id="5" name="Slide Number Placeholder 4"/>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74BDC52-836B-4C95-8085-BFD71CF66637}" type="slidenum">
              <a:rPr kumimoji="0" lang="en-US" sz="1000" b="0" i="0" u="none" strike="noStrike" kern="1200" cap="none" spc="0" normalizeH="0" baseline="0" noProof="0" smtClean="0">
                <a:ln>
                  <a:noFill/>
                </a:ln>
                <a:solidFill>
                  <a:srgbClr val="969696"/>
                </a:solidFill>
                <a:effectLst/>
                <a:uLnTx/>
                <a:uFillTx/>
                <a:latin typeface="Arial"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41</a:t>
            </a:fld>
            <a:endParaRPr kumimoji="0" lang="en-US" sz="1000" b="0" i="0" u="none" strike="noStrike" kern="1200" cap="none" spc="0" normalizeH="0" baseline="0" noProof="0" dirty="0">
              <a:ln>
                <a:noFill/>
              </a:ln>
              <a:solidFill>
                <a:srgbClr val="969696"/>
              </a:solidFill>
              <a:effectLst/>
              <a:uLnTx/>
              <a:uFillTx/>
              <a:latin typeface="Arial" charset="0"/>
              <a:ea typeface="+mn-ea"/>
              <a:cs typeface="+mn-cs"/>
            </a:endParaRPr>
          </a:p>
        </p:txBody>
      </p:sp>
    </p:spTree>
    <p:extLst>
      <p:ext uri="{BB962C8B-B14F-4D97-AF65-F5344CB8AC3E}">
        <p14:creationId xmlns:p14="http://schemas.microsoft.com/office/powerpoint/2010/main" val="1090351107"/>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ENERGY MANAGEMENT</a:t>
            </a:r>
            <a:br>
              <a:rPr lang="en-US" dirty="0"/>
            </a:br>
            <a:r>
              <a:rPr lang="en-US" dirty="0"/>
              <a:t>(Energy Conservation Plan- contd.)</a:t>
            </a:r>
          </a:p>
        </p:txBody>
      </p:sp>
      <p:sp>
        <p:nvSpPr>
          <p:cNvPr id="3" name="Content Placeholder 2"/>
          <p:cNvSpPr>
            <a:spLocks noGrp="1"/>
          </p:cNvSpPr>
          <p:nvPr>
            <p:ph idx="1"/>
          </p:nvPr>
        </p:nvSpPr>
        <p:spPr/>
        <p:txBody>
          <a:bodyPr/>
          <a:lstStyle/>
          <a:p>
            <a:r>
              <a:rPr lang="en-US" b="0" dirty="0" smtClean="0"/>
              <a:t>REFRIGERATORS</a:t>
            </a:r>
            <a:endParaRPr lang="en-US" b="0" dirty="0"/>
          </a:p>
          <a:p>
            <a:pPr lvl="1"/>
            <a:r>
              <a:rPr lang="en-US" b="0" dirty="0" smtClean="0"/>
              <a:t>Reduce the number of personal refrigerators, coffee makers and microwaves in facilities and consolidate appliances in designated break areas.  Validate the necessity of every refrigerator, coffee maker and microwave and consolidate break areas to the maximum extent possible</a:t>
            </a:r>
            <a:endParaRPr lang="en-US" b="0" dirty="0"/>
          </a:p>
        </p:txBody>
      </p:sp>
      <p:pic>
        <p:nvPicPr>
          <p:cNvPr id="5" name="Picture 4"/>
          <p:cNvPicPr>
            <a:picLocks noChangeAspect="1"/>
          </p:cNvPicPr>
          <p:nvPr/>
        </p:nvPicPr>
        <p:blipFill>
          <a:blip r:embed="rId2"/>
          <a:stretch>
            <a:fillRect/>
          </a:stretch>
        </p:blipFill>
        <p:spPr>
          <a:xfrm>
            <a:off x="2355795" y="3947086"/>
            <a:ext cx="7114649" cy="1707028"/>
          </a:xfrm>
          <a:prstGeom prst="rect">
            <a:avLst/>
          </a:prstGeom>
        </p:spPr>
      </p:pic>
    </p:spTree>
    <p:extLst>
      <p:ext uri="{BB962C8B-B14F-4D97-AF65-F5344CB8AC3E}">
        <p14:creationId xmlns:p14="http://schemas.microsoft.com/office/powerpoint/2010/main" val="37202045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ENERGY MANAGEMENT</a:t>
            </a:r>
            <a:br>
              <a:rPr lang="en-US" dirty="0" smtClean="0"/>
            </a:br>
            <a:r>
              <a:rPr lang="en-US" dirty="0" smtClean="0"/>
              <a:t>(Envelope Opportunities)</a:t>
            </a:r>
            <a:endParaRPr lang="en-US" dirty="0"/>
          </a:p>
        </p:txBody>
      </p:sp>
      <p:sp>
        <p:nvSpPr>
          <p:cNvPr id="9" name="Slide Number Placeholder 8"/>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74BDC52-836B-4C95-8085-BFD71CF66637}" type="slidenum">
              <a:rPr kumimoji="0" lang="en-US" sz="1000" b="0" i="0" u="none" strike="noStrike" kern="1200" cap="none" spc="0" normalizeH="0" baseline="0" noProof="0" smtClean="0">
                <a:ln>
                  <a:noFill/>
                </a:ln>
                <a:solidFill>
                  <a:srgbClr val="969696"/>
                </a:solidFill>
                <a:effectLst/>
                <a:uLnTx/>
                <a:uFillTx/>
                <a:latin typeface="Arial"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43</a:t>
            </a:fld>
            <a:endParaRPr kumimoji="0" lang="en-US" sz="1000" b="0" i="0" u="none" strike="noStrike" kern="1200" cap="none" spc="0" normalizeH="0" baseline="0" noProof="0" dirty="0">
              <a:ln>
                <a:noFill/>
              </a:ln>
              <a:solidFill>
                <a:srgbClr val="969696"/>
              </a:solidFill>
              <a:effectLst/>
              <a:uLnTx/>
              <a:uFillTx/>
              <a:latin typeface="Arial" charset="0"/>
              <a:ea typeface="+mn-ea"/>
              <a:cs typeface="+mn-cs"/>
            </a:endParaRPr>
          </a:p>
        </p:txBody>
      </p:sp>
      <p:pic>
        <p:nvPicPr>
          <p:cNvPr id="4" name="Picture 7" descr="march bldg 2270 067"/>
          <p:cNvPicPr>
            <a:picLocks noChangeAspect="1" noChangeArrowheads="1"/>
          </p:cNvPicPr>
          <p:nvPr/>
        </p:nvPicPr>
        <p:blipFill>
          <a:blip r:embed="rId3" cstate="print"/>
          <a:srcRect/>
          <a:stretch>
            <a:fillRect/>
          </a:stretch>
        </p:blipFill>
        <p:spPr>
          <a:xfrm>
            <a:off x="417117" y="1905000"/>
            <a:ext cx="5096043" cy="3822032"/>
          </a:xfrm>
          <a:prstGeom prst="rect">
            <a:avLst/>
          </a:prstGeom>
        </p:spPr>
      </p:pic>
      <p:pic>
        <p:nvPicPr>
          <p:cNvPr id="5" name="Picture 5" descr="hanger door ajar"/>
          <p:cNvPicPr>
            <a:picLocks noChangeAspect="1" noChangeArrowheads="1"/>
          </p:cNvPicPr>
          <p:nvPr/>
        </p:nvPicPr>
        <p:blipFill>
          <a:blip r:embed="rId4" cstate="print"/>
          <a:stretch>
            <a:fillRect/>
          </a:stretch>
        </p:blipFill>
        <p:spPr>
          <a:xfrm>
            <a:off x="5874495" y="2028456"/>
            <a:ext cx="5203501" cy="4268495"/>
          </a:xfrm>
          <a:prstGeom prst="rect">
            <a:avLst/>
          </a:prstGeom>
        </p:spPr>
      </p:pic>
      <p:sp>
        <p:nvSpPr>
          <p:cNvPr id="6" name="Text Box 10"/>
          <p:cNvSpPr txBox="1">
            <a:spLocks noChangeArrowheads="1"/>
          </p:cNvSpPr>
          <p:nvPr/>
        </p:nvSpPr>
        <p:spPr bwMode="auto">
          <a:xfrm>
            <a:off x="1671120" y="5815214"/>
            <a:ext cx="1981200" cy="707886"/>
          </a:xfrm>
          <a:prstGeom prst="rect">
            <a:avLst/>
          </a:prstGeom>
          <a:noFill/>
          <a:ln w="9525">
            <a:noFill/>
            <a:miter lim="800000"/>
            <a:headEnd/>
            <a:tailEnd/>
          </a:ln>
        </p:spPr>
        <p:txBody>
          <a:bodyPr wrap="square">
            <a:spAutoFit/>
          </a:bodyPr>
          <a:lstStyle/>
          <a:p>
            <a:pPr marL="0" marR="0" lvl="0" indent="0" algn="ctr" defTabSz="914400" rtl="0" eaLnBrk="1" fontAlgn="auto" latinLnBrk="0" hangingPunct="1">
              <a:lnSpc>
                <a:spcPct val="100000"/>
              </a:lnSpc>
              <a:spcBef>
                <a:spcPct val="50000"/>
              </a:spcBef>
              <a:spcAft>
                <a:spcPts val="0"/>
              </a:spcAft>
              <a:buClrTx/>
              <a:buSzTx/>
              <a:buFontTx/>
              <a:buNone/>
              <a:tabLst/>
              <a:defRPr/>
            </a:pPr>
            <a:r>
              <a:rPr kumimoji="0" lang="en-US" sz="1800" b="0" i="0" u="none" strike="noStrike" kern="1200" cap="none" spc="0" normalizeH="0" baseline="0" noProof="0" dirty="0" smtClean="0">
                <a:ln>
                  <a:noFill/>
                </a:ln>
                <a:solidFill>
                  <a:srgbClr val="000000"/>
                </a:solidFill>
                <a:effectLst/>
                <a:uLnTx/>
                <a:uFillTx/>
                <a:latin typeface="Arial Rounded MT Bold" pitchFamily="34" charset="0"/>
                <a:ea typeface="+mn-ea"/>
                <a:cs typeface="+mn-cs"/>
              </a:rPr>
              <a:t>Fix weather-stripping</a:t>
            </a:r>
            <a:endParaRPr kumimoji="0" lang="en-US" sz="1800" b="0" i="0" u="none" strike="noStrike" kern="1200" cap="none" spc="0" normalizeH="0" baseline="0" noProof="0" dirty="0">
              <a:ln>
                <a:noFill/>
              </a:ln>
              <a:solidFill>
                <a:srgbClr val="000000"/>
              </a:solidFill>
              <a:effectLst/>
              <a:uLnTx/>
              <a:uFillTx/>
              <a:latin typeface="Arial Rounded MT Bold" pitchFamily="34" charset="0"/>
              <a:ea typeface="+mn-ea"/>
              <a:cs typeface="+mn-cs"/>
            </a:endParaRPr>
          </a:p>
        </p:txBody>
      </p:sp>
      <p:sp>
        <p:nvSpPr>
          <p:cNvPr id="7" name="Rectangle 6"/>
          <p:cNvSpPr/>
          <p:nvPr/>
        </p:nvSpPr>
        <p:spPr>
          <a:xfrm>
            <a:off x="7626493" y="1504890"/>
            <a:ext cx="1699504" cy="400110"/>
          </a:xfrm>
          <a:prstGeom prst="rect">
            <a:avLst/>
          </a:prstGeom>
        </p:spPr>
        <p:txBody>
          <a:bodyPr wrap="none">
            <a:spAutoFit/>
          </a:bodyPr>
          <a:lstStyle/>
          <a:p>
            <a:pPr marL="0" marR="0" lvl="0" indent="0" algn="ctr" defTabSz="914400" rtl="0" eaLnBrk="1" fontAlgn="auto" latinLnBrk="0" hangingPunct="1">
              <a:lnSpc>
                <a:spcPct val="100000"/>
              </a:lnSpc>
              <a:spcBef>
                <a:spcPct val="50000"/>
              </a:spcBef>
              <a:spcAft>
                <a:spcPts val="0"/>
              </a:spcAft>
              <a:buClrTx/>
              <a:buSzTx/>
              <a:buFontTx/>
              <a:buNone/>
              <a:tabLst/>
              <a:defRPr/>
            </a:pPr>
            <a:r>
              <a:rPr kumimoji="0" lang="en-US" sz="1800" b="0" i="0" u="none" strike="noStrike" kern="1200" cap="none" spc="0" normalizeH="0" baseline="0" noProof="0" dirty="0" smtClean="0">
                <a:ln>
                  <a:noFill/>
                </a:ln>
                <a:solidFill>
                  <a:srgbClr val="000000"/>
                </a:solidFill>
                <a:effectLst/>
                <a:uLnTx/>
                <a:uFillTx/>
                <a:latin typeface="Arial Rounded MT Bold" pitchFamily="34" charset="0"/>
                <a:ea typeface="+mn-ea"/>
                <a:cs typeface="+mn-cs"/>
              </a:rPr>
              <a:t>Close Doors</a:t>
            </a:r>
            <a:endParaRPr kumimoji="0" lang="en-US" sz="1800" b="0" i="0" u="none" strike="noStrike" kern="1200" cap="none" spc="0" normalizeH="0" baseline="0" noProof="0" dirty="0">
              <a:ln>
                <a:noFill/>
              </a:ln>
              <a:solidFill>
                <a:srgbClr val="000000"/>
              </a:solidFill>
              <a:effectLst/>
              <a:uLnTx/>
              <a:uFillTx/>
              <a:latin typeface="Arial Rounded MT Bold" pitchFamily="34" charset="0"/>
              <a:ea typeface="+mn-ea"/>
              <a:cs typeface="+mn-cs"/>
            </a:endParaRPr>
          </a:p>
        </p:txBody>
      </p:sp>
    </p:spTree>
    <p:extLst>
      <p:ext uri="{BB962C8B-B14F-4D97-AF65-F5344CB8AC3E}">
        <p14:creationId xmlns:p14="http://schemas.microsoft.com/office/powerpoint/2010/main" val="1050926266"/>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61035" y="158261"/>
            <a:ext cx="8596668" cy="1341753"/>
          </a:xfrm>
        </p:spPr>
        <p:txBody>
          <a:bodyPr/>
          <a:lstStyle/>
          <a:p>
            <a:r>
              <a:rPr lang="en-US" dirty="0" smtClean="0"/>
              <a:t>Lights are </a:t>
            </a:r>
            <a:r>
              <a:rPr lang="en-US" dirty="0" smtClean="0"/>
              <a:t>on, but </a:t>
            </a:r>
            <a:r>
              <a:rPr lang="en-US" dirty="0" smtClean="0"/>
              <a:t>nobody is </a:t>
            </a:r>
            <a:r>
              <a:rPr lang="en-US" dirty="0" smtClean="0"/>
              <a:t>home</a:t>
            </a:r>
            <a:endParaRPr lang="en-US" dirty="0"/>
          </a:p>
        </p:txBody>
      </p:sp>
      <p:sp>
        <p:nvSpPr>
          <p:cNvPr id="6" name="Slide Number Placeholder 5"/>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74BDC52-836B-4C95-8085-BFD71CF66637}" type="slidenum">
              <a:rPr kumimoji="0" lang="en-US" sz="1000" b="0" i="0" u="none" strike="noStrike" kern="1200" cap="none" spc="0" normalizeH="0" baseline="0" noProof="0" smtClean="0">
                <a:ln>
                  <a:noFill/>
                </a:ln>
                <a:solidFill>
                  <a:srgbClr val="969696"/>
                </a:solidFill>
                <a:effectLst/>
                <a:uLnTx/>
                <a:uFillTx/>
                <a:latin typeface="Arial"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44</a:t>
            </a:fld>
            <a:endParaRPr kumimoji="0" lang="en-US" sz="1000" b="0" i="0" u="none" strike="noStrike" kern="1200" cap="none" spc="0" normalizeH="0" baseline="0" noProof="0" dirty="0">
              <a:ln>
                <a:noFill/>
              </a:ln>
              <a:solidFill>
                <a:srgbClr val="969696"/>
              </a:solidFill>
              <a:effectLst/>
              <a:uLnTx/>
              <a:uFillTx/>
              <a:latin typeface="Arial" charset="0"/>
              <a:ea typeface="+mn-ea"/>
              <a:cs typeface="+mn-cs"/>
            </a:endParaRPr>
          </a:p>
        </p:txBody>
      </p:sp>
      <p:pic>
        <p:nvPicPr>
          <p:cNvPr id="4" name="Picture 5" descr="B3304 lots of lights on in empty warehouse positioned very high to be above bird netting"/>
          <p:cNvPicPr>
            <a:picLocks noChangeAspect="1" noChangeArrowheads="1"/>
          </p:cNvPicPr>
          <p:nvPr/>
        </p:nvPicPr>
        <p:blipFill>
          <a:blip r:embed="rId3" cstate="print"/>
          <a:srcRect/>
          <a:stretch>
            <a:fillRect/>
          </a:stretch>
        </p:blipFill>
        <p:spPr>
          <a:xfrm>
            <a:off x="1831919" y="1244600"/>
            <a:ext cx="7454900" cy="5413375"/>
          </a:xfrm>
          <a:prstGeom prst="rect">
            <a:avLst/>
          </a:prstGeom>
        </p:spPr>
      </p:pic>
    </p:spTree>
    <p:extLst>
      <p:ext uri="{BB962C8B-B14F-4D97-AF65-F5344CB8AC3E}">
        <p14:creationId xmlns:p14="http://schemas.microsoft.com/office/powerpoint/2010/main" val="1367000788"/>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Do you </a:t>
            </a:r>
            <a:r>
              <a:rPr lang="en-US" u="sng" dirty="0" smtClean="0"/>
              <a:t>need</a:t>
            </a:r>
            <a:r>
              <a:rPr lang="en-US" dirty="0" smtClean="0"/>
              <a:t> </a:t>
            </a:r>
            <a:r>
              <a:rPr lang="en-US" dirty="0" smtClean="0"/>
              <a:t>very </a:t>
            </a:r>
            <a:r>
              <a:rPr lang="en-US" dirty="0"/>
              <a:t>h</a:t>
            </a:r>
            <a:r>
              <a:rPr lang="en-US" dirty="0" smtClean="0"/>
              <a:t>ot</a:t>
            </a:r>
            <a:r>
              <a:rPr lang="en-US" dirty="0" smtClean="0"/>
              <a:t>?</a:t>
            </a:r>
            <a:endParaRPr lang="en-US" dirty="0"/>
          </a:p>
        </p:txBody>
      </p:sp>
      <p:sp>
        <p:nvSpPr>
          <p:cNvPr id="3" name="Content Placeholder 2"/>
          <p:cNvSpPr>
            <a:spLocks noGrp="1"/>
          </p:cNvSpPr>
          <p:nvPr>
            <p:ph idx="1"/>
          </p:nvPr>
        </p:nvSpPr>
        <p:spPr>
          <a:xfrm>
            <a:off x="203200" y="1314450"/>
            <a:ext cx="3762407" cy="5391150"/>
          </a:xfrm>
        </p:spPr>
        <p:txBody>
          <a:bodyPr/>
          <a:lstStyle/>
          <a:p>
            <a:r>
              <a:rPr lang="en-US" b="0" dirty="0" smtClean="0"/>
              <a:t>Building occupants should </a:t>
            </a:r>
            <a:r>
              <a:rPr lang="en-US" b="0" dirty="0" smtClean="0"/>
              <a:t>not tamper with </a:t>
            </a:r>
            <a:r>
              <a:rPr lang="en-US" b="0" dirty="0" smtClean="0"/>
              <a:t>water heaters</a:t>
            </a:r>
            <a:endParaRPr lang="en-US" b="0" dirty="0" smtClean="0"/>
          </a:p>
          <a:p>
            <a:r>
              <a:rPr lang="en-US" b="0" dirty="0" smtClean="0"/>
              <a:t>FMs can place a service order to have their </a:t>
            </a:r>
            <a:r>
              <a:rPr lang="en-US" b="0" dirty="0" smtClean="0"/>
              <a:t>water </a:t>
            </a:r>
            <a:r>
              <a:rPr lang="en-US" b="0" dirty="0" smtClean="0"/>
              <a:t>heaters turned </a:t>
            </a:r>
            <a:r>
              <a:rPr lang="en-US" b="0" dirty="0" smtClean="0"/>
              <a:t>down</a:t>
            </a:r>
            <a:endParaRPr lang="en-US" b="0" dirty="0"/>
          </a:p>
        </p:txBody>
      </p:sp>
      <p:sp>
        <p:nvSpPr>
          <p:cNvPr id="6" name="Slide Number Placeholder 5"/>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74BDC52-836B-4C95-8085-BFD71CF66637}" type="slidenum">
              <a:rPr kumimoji="0" lang="en-US" sz="1000" b="0" i="0" u="none" strike="noStrike" kern="1200" cap="none" spc="0" normalizeH="0" baseline="0" noProof="0" smtClean="0">
                <a:ln>
                  <a:noFill/>
                </a:ln>
                <a:solidFill>
                  <a:srgbClr val="969696"/>
                </a:solidFill>
                <a:effectLst/>
                <a:uLnTx/>
                <a:uFillTx/>
                <a:latin typeface="Arial"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45</a:t>
            </a:fld>
            <a:endParaRPr kumimoji="0" lang="en-US" sz="1000" b="0" i="0" u="none" strike="noStrike" kern="1200" cap="none" spc="0" normalizeH="0" baseline="0" noProof="0" dirty="0">
              <a:ln>
                <a:noFill/>
              </a:ln>
              <a:solidFill>
                <a:srgbClr val="969696"/>
              </a:solidFill>
              <a:effectLst/>
              <a:uLnTx/>
              <a:uFillTx/>
              <a:latin typeface="Arial" charset="0"/>
              <a:ea typeface="+mn-ea"/>
              <a:cs typeface="+mn-cs"/>
            </a:endParaRPr>
          </a:p>
        </p:txBody>
      </p:sp>
      <p:pic>
        <p:nvPicPr>
          <p:cNvPr id="4" name="Picture 5" descr="SLC ANG 170"/>
          <p:cNvPicPr>
            <a:picLocks noChangeAspect="1" noChangeArrowheads="1"/>
          </p:cNvPicPr>
          <p:nvPr/>
        </p:nvPicPr>
        <p:blipFill>
          <a:blip r:embed="rId3" cstate="print"/>
          <a:srcRect/>
          <a:stretch>
            <a:fillRect/>
          </a:stretch>
        </p:blipFill>
        <p:spPr>
          <a:xfrm>
            <a:off x="4330700" y="1314450"/>
            <a:ext cx="7251700" cy="5210175"/>
          </a:xfrm>
          <a:prstGeom prst="rect">
            <a:avLst/>
          </a:prstGeom>
        </p:spPr>
      </p:pic>
    </p:spTree>
    <p:extLst>
      <p:ext uri="{BB962C8B-B14F-4D97-AF65-F5344CB8AC3E}">
        <p14:creationId xmlns:p14="http://schemas.microsoft.com/office/powerpoint/2010/main" val="42471732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Do Not…</a:t>
            </a:r>
            <a:endParaRPr lang="en-US" dirty="0"/>
          </a:p>
        </p:txBody>
      </p:sp>
      <p:sp>
        <p:nvSpPr>
          <p:cNvPr id="9" name="Slide Number Placeholder 8"/>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74BDC52-836B-4C95-8085-BFD71CF66637}" type="slidenum">
              <a:rPr kumimoji="0" lang="en-US" sz="1000" b="0" i="0" u="none" strike="noStrike" kern="1200" cap="none" spc="0" normalizeH="0" baseline="0" noProof="0" smtClean="0">
                <a:ln>
                  <a:noFill/>
                </a:ln>
                <a:solidFill>
                  <a:srgbClr val="969696"/>
                </a:solidFill>
                <a:effectLst/>
                <a:uLnTx/>
                <a:uFillTx/>
                <a:latin typeface="Arial"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46</a:t>
            </a:fld>
            <a:endParaRPr kumimoji="0" lang="en-US" sz="1000" b="0" i="0" u="none" strike="noStrike" kern="1200" cap="none" spc="0" normalizeH="0" baseline="0" noProof="0" dirty="0">
              <a:ln>
                <a:noFill/>
              </a:ln>
              <a:solidFill>
                <a:srgbClr val="969696"/>
              </a:solidFill>
              <a:effectLst/>
              <a:uLnTx/>
              <a:uFillTx/>
              <a:latin typeface="Arial" charset="0"/>
              <a:ea typeface="+mn-ea"/>
              <a:cs typeface="+mn-cs"/>
            </a:endParaRPr>
          </a:p>
        </p:txBody>
      </p:sp>
      <p:sp>
        <p:nvSpPr>
          <p:cNvPr id="4" name="Rectangle 5"/>
          <p:cNvSpPr txBox="1">
            <a:spLocks noChangeArrowheads="1"/>
          </p:cNvSpPr>
          <p:nvPr/>
        </p:nvSpPr>
        <p:spPr>
          <a:xfrm>
            <a:off x="6327496" y="5252786"/>
            <a:ext cx="5162795" cy="927372"/>
          </a:xfrm>
          <a:prstGeom prst="rect">
            <a:avLst/>
          </a:prstGeom>
        </p:spPr>
        <p:txBody>
          <a:bodyPr vert="horz" lIns="91440" tIns="45720" rIns="91440" bIns="45720" rtlCol="0">
            <a:normAutofit fontScale="92500" lnSpcReduction="10000"/>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a:lstStyle>
          <a:p>
            <a:pPr marL="0" marR="0" lvl="0" indent="0" algn="l" defTabSz="457200" rtl="0" eaLnBrk="1" fontAlgn="auto" latinLnBrk="0" hangingPunct="1">
              <a:lnSpc>
                <a:spcPct val="100000"/>
              </a:lnSpc>
              <a:spcBef>
                <a:spcPts val="1000"/>
              </a:spcBef>
              <a:spcAft>
                <a:spcPts val="0"/>
              </a:spcAft>
              <a:buClr>
                <a:srgbClr val="C0C0C0"/>
              </a:buClr>
              <a:buSzPct val="80000"/>
              <a:buFont typeface="Wingdings 3" charset="2"/>
              <a:buNone/>
              <a:tabLst/>
              <a:defRPr/>
            </a:pPr>
            <a:r>
              <a:rPr kumimoji="0" lang="en-US" sz="2600" b="0" i="0" u="none" strike="noStrike" kern="1200" cap="none" spc="0" normalizeH="0" baseline="0" noProof="0" dirty="0" smtClean="0">
                <a:ln>
                  <a:noFill/>
                </a:ln>
                <a:solidFill>
                  <a:srgbClr val="000000">
                    <a:lumMod val="75000"/>
                    <a:lumOff val="25000"/>
                  </a:srgbClr>
                </a:solidFill>
                <a:effectLst/>
                <a:uLnTx/>
                <a:uFillTx/>
                <a:latin typeface="Arial"/>
                <a:ea typeface="+mn-ea"/>
                <a:cs typeface="+mn-cs"/>
              </a:rPr>
              <a:t>Open windows, exterior doors</a:t>
            </a:r>
            <a:endParaRPr kumimoji="0" lang="en-US" sz="2600" b="0" i="0" u="none" strike="noStrike" kern="1200" cap="none" spc="0" normalizeH="0" baseline="0" noProof="0" dirty="0" smtClean="0">
              <a:ln>
                <a:noFill/>
              </a:ln>
              <a:solidFill>
                <a:srgbClr val="000000">
                  <a:lumMod val="75000"/>
                  <a:lumOff val="25000"/>
                </a:srgbClr>
              </a:solidFill>
              <a:effectLst/>
              <a:uLnTx/>
              <a:uFillTx/>
              <a:latin typeface="Arial"/>
              <a:ea typeface="+mn-ea"/>
              <a:cs typeface="+mn-cs"/>
            </a:endParaRPr>
          </a:p>
          <a:p>
            <a:pPr marL="0" marR="0" lvl="0" indent="0" algn="l" defTabSz="457200" rtl="0" eaLnBrk="1" fontAlgn="auto" latinLnBrk="0" hangingPunct="1">
              <a:lnSpc>
                <a:spcPct val="100000"/>
              </a:lnSpc>
              <a:spcBef>
                <a:spcPts val="1000"/>
              </a:spcBef>
              <a:spcAft>
                <a:spcPts val="0"/>
              </a:spcAft>
              <a:buClr>
                <a:srgbClr val="C0C0C0"/>
              </a:buClr>
              <a:buSzPct val="80000"/>
              <a:buFont typeface="Wingdings 3" charset="2"/>
              <a:buNone/>
              <a:tabLst/>
              <a:defRPr/>
            </a:pPr>
            <a:r>
              <a:rPr kumimoji="0" lang="en-US" sz="2600" b="0" i="0" u="none" strike="noStrike" kern="1200" cap="none" spc="0" normalizeH="0" baseline="0" noProof="0" dirty="0" smtClean="0">
                <a:ln>
                  <a:noFill/>
                </a:ln>
                <a:solidFill>
                  <a:srgbClr val="000000">
                    <a:lumMod val="75000"/>
                    <a:lumOff val="25000"/>
                  </a:srgbClr>
                </a:solidFill>
                <a:effectLst/>
                <a:uLnTx/>
                <a:uFillTx/>
                <a:latin typeface="Arial"/>
                <a:ea typeface="+mn-ea"/>
                <a:cs typeface="+mn-cs"/>
              </a:rPr>
              <a:t>Invitation for </a:t>
            </a:r>
            <a:r>
              <a:rPr kumimoji="0" lang="en-US" sz="2600" b="0" i="0" u="none" strike="noStrike" kern="1200" cap="none" spc="0" normalizeH="0" baseline="0" noProof="0" dirty="0" smtClean="0">
                <a:ln>
                  <a:noFill/>
                </a:ln>
                <a:solidFill>
                  <a:srgbClr val="000000">
                    <a:lumMod val="75000"/>
                    <a:lumOff val="25000"/>
                  </a:srgbClr>
                </a:solidFill>
                <a:effectLst/>
                <a:uLnTx/>
                <a:uFillTx/>
                <a:latin typeface="Arial"/>
                <a:ea typeface="+mn-ea"/>
                <a:cs typeface="+mn-cs"/>
              </a:rPr>
              <a:t>MOLD</a:t>
            </a:r>
            <a:endParaRPr kumimoji="0" lang="en-US" sz="2600" b="0" i="0" u="none" strike="noStrike" kern="1200" cap="none" spc="0" normalizeH="0" baseline="0" noProof="0" dirty="0" smtClean="0">
              <a:ln>
                <a:noFill/>
              </a:ln>
              <a:solidFill>
                <a:srgbClr val="000000">
                  <a:lumMod val="75000"/>
                  <a:lumOff val="25000"/>
                </a:srgbClr>
              </a:solidFill>
              <a:effectLst/>
              <a:uLnTx/>
              <a:uFillTx/>
              <a:latin typeface="Arial"/>
              <a:ea typeface="+mn-ea"/>
              <a:cs typeface="+mn-cs"/>
            </a:endParaRPr>
          </a:p>
        </p:txBody>
      </p:sp>
      <p:pic>
        <p:nvPicPr>
          <p:cNvPr id="5" name="Picture 8" descr="3290 class rm windows open AC on no occ photo2"/>
          <p:cNvPicPr>
            <a:picLocks noChangeAspect="1" noChangeArrowheads="1"/>
          </p:cNvPicPr>
          <p:nvPr/>
        </p:nvPicPr>
        <p:blipFill>
          <a:blip r:embed="rId3" cstate="print"/>
          <a:srcRect/>
          <a:stretch>
            <a:fillRect/>
          </a:stretch>
        </p:blipFill>
        <p:spPr bwMode="auto">
          <a:xfrm>
            <a:off x="5740846" y="940702"/>
            <a:ext cx="5749445" cy="4312084"/>
          </a:xfrm>
          <a:prstGeom prst="rect">
            <a:avLst/>
          </a:prstGeom>
          <a:noFill/>
          <a:ln w="9525">
            <a:noFill/>
            <a:miter lim="800000"/>
            <a:headEnd/>
            <a:tailEnd/>
          </a:ln>
        </p:spPr>
      </p:pic>
      <p:pic>
        <p:nvPicPr>
          <p:cNvPr id="6" name="Picture 9" descr="3290 office ventilation blocking"/>
          <p:cNvPicPr>
            <a:picLocks noChangeAspect="1" noChangeArrowheads="1"/>
          </p:cNvPicPr>
          <p:nvPr/>
        </p:nvPicPr>
        <p:blipFill>
          <a:blip r:embed="rId4" cstate="print"/>
          <a:srcRect/>
          <a:stretch>
            <a:fillRect/>
          </a:stretch>
        </p:blipFill>
        <p:spPr bwMode="auto">
          <a:xfrm>
            <a:off x="263581" y="2024954"/>
            <a:ext cx="4964586" cy="3723440"/>
          </a:xfrm>
          <a:prstGeom prst="rect">
            <a:avLst/>
          </a:prstGeom>
          <a:noFill/>
          <a:ln w="9525">
            <a:noFill/>
            <a:miter lim="800000"/>
            <a:headEnd/>
            <a:tailEnd/>
          </a:ln>
        </p:spPr>
      </p:pic>
      <p:sp>
        <p:nvSpPr>
          <p:cNvPr id="7" name="Rectangle 10"/>
          <p:cNvSpPr>
            <a:spLocks noChangeArrowheads="1"/>
          </p:cNvSpPr>
          <p:nvPr/>
        </p:nvSpPr>
        <p:spPr bwMode="auto">
          <a:xfrm>
            <a:off x="1134087" y="1589596"/>
            <a:ext cx="3581400" cy="2247900"/>
          </a:xfrm>
          <a:prstGeom prst="rect">
            <a:avLst/>
          </a:prstGeom>
          <a:noFill/>
          <a:ln w="9525">
            <a:noFill/>
            <a:miter lim="800000"/>
            <a:headEnd/>
            <a:tailEnd/>
          </a:ln>
        </p:spPr>
        <p:txBody>
          <a:bodyPr/>
          <a:lstStyle/>
          <a:p>
            <a:pPr marL="0" marR="0" lvl="0" indent="0" algn="l" defTabSz="914400" rtl="0" eaLnBrk="1" fontAlgn="auto" latinLnBrk="0" hangingPunct="1">
              <a:lnSpc>
                <a:spcPct val="90000"/>
              </a:lnSpc>
              <a:spcBef>
                <a:spcPct val="20000"/>
              </a:spcBef>
              <a:spcAft>
                <a:spcPts val="0"/>
              </a:spcAft>
              <a:buClr>
                <a:srgbClr val="164F8E"/>
              </a:buClr>
              <a:buSzPct val="75000"/>
              <a:buFontTx/>
              <a:buNone/>
              <a:tabLst/>
              <a:defRPr/>
            </a:pPr>
            <a:r>
              <a:rPr kumimoji="0" lang="en-US" sz="2600" b="0" i="0" u="none" strike="noStrike" kern="1200" cap="none" spc="0" normalizeH="0" baseline="0" noProof="0" dirty="0" smtClean="0">
                <a:ln>
                  <a:noFill/>
                </a:ln>
                <a:solidFill>
                  <a:srgbClr val="000000"/>
                </a:solidFill>
                <a:effectLst/>
                <a:uLnTx/>
                <a:uFillTx/>
                <a:latin typeface="Calibri" pitchFamily="34" charset="0"/>
                <a:ea typeface="+mn-ea"/>
                <a:cs typeface="+mn-cs"/>
              </a:rPr>
              <a:t>Block </a:t>
            </a:r>
            <a:r>
              <a:rPr kumimoji="0" lang="en-US" sz="2600" b="0" i="0" u="none" strike="noStrike" kern="1200" cap="none" spc="0" normalizeH="0" baseline="0" noProof="0" dirty="0">
                <a:ln>
                  <a:noFill/>
                </a:ln>
                <a:solidFill>
                  <a:srgbClr val="000000"/>
                </a:solidFill>
                <a:effectLst/>
                <a:uLnTx/>
                <a:uFillTx/>
                <a:latin typeface="Calibri" pitchFamily="34" charset="0"/>
                <a:ea typeface="+mn-ea"/>
                <a:cs typeface="+mn-cs"/>
              </a:rPr>
              <a:t>air </a:t>
            </a:r>
            <a:r>
              <a:rPr kumimoji="0" lang="en-US" sz="2600" b="0" i="0" u="none" strike="noStrike" kern="1200" cap="none" spc="0" normalizeH="0" baseline="0" noProof="0" dirty="0" smtClean="0">
                <a:ln>
                  <a:noFill/>
                </a:ln>
                <a:solidFill>
                  <a:srgbClr val="000000"/>
                </a:solidFill>
                <a:effectLst/>
                <a:uLnTx/>
                <a:uFillTx/>
                <a:latin typeface="Calibri" pitchFamily="34" charset="0"/>
                <a:ea typeface="+mn-ea"/>
                <a:cs typeface="+mn-cs"/>
              </a:rPr>
              <a:t>diffusers</a:t>
            </a:r>
            <a:endParaRPr kumimoji="0" lang="en-US" sz="2600" b="0" i="0" u="none" strike="noStrike" kern="1200" cap="none" spc="0" normalizeH="0" baseline="0" noProof="0" dirty="0">
              <a:ln>
                <a:noFill/>
              </a:ln>
              <a:solidFill>
                <a:srgbClr val="000000"/>
              </a:solidFill>
              <a:effectLst/>
              <a:uLnTx/>
              <a:uFillTx/>
              <a:latin typeface="Calibri" pitchFamily="34" charset="0"/>
              <a:ea typeface="+mn-ea"/>
              <a:cs typeface="+mn-cs"/>
            </a:endParaRPr>
          </a:p>
        </p:txBody>
      </p:sp>
    </p:spTree>
    <p:extLst>
      <p:ext uri="{BB962C8B-B14F-4D97-AF65-F5344CB8AC3E}">
        <p14:creationId xmlns:p14="http://schemas.microsoft.com/office/powerpoint/2010/main" val="67715159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923327" y="2160104"/>
            <a:ext cx="10363200" cy="2597427"/>
          </a:xfrm>
        </p:spPr>
        <p:txBody>
          <a:bodyPr/>
          <a:lstStyle/>
          <a:p>
            <a:pPr algn="ctr"/>
            <a:r>
              <a:rPr lang="en-US" sz="4400" i="0" dirty="0" smtClean="0"/>
              <a:t>MODULE 1</a:t>
            </a:r>
            <a:br>
              <a:rPr lang="en-US" sz="4400" i="0" dirty="0" smtClean="0"/>
            </a:br>
            <a:r>
              <a:rPr lang="en-US" sz="4400" i="0" dirty="0" smtClean="0"/>
              <a:t>FACILITY MANAGER RESPONSIBILITIES</a:t>
            </a:r>
            <a:endParaRPr lang="en-US" sz="4400" i="0" dirty="0"/>
          </a:p>
        </p:txBody>
      </p:sp>
      <p:sp>
        <p:nvSpPr>
          <p:cNvPr id="5" name="Slide Number Placeholder 4"/>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74BDC52-836B-4C95-8085-BFD71CF66637}" type="slidenum">
              <a:rPr kumimoji="0" lang="en-US" sz="1000" b="0" i="0" u="none" strike="noStrike" kern="1200" cap="none" spc="0" normalizeH="0" baseline="0" noProof="0" smtClean="0">
                <a:ln>
                  <a:noFill/>
                </a:ln>
                <a:solidFill>
                  <a:srgbClr val="969696"/>
                </a:solidFill>
                <a:effectLst/>
                <a:uLnTx/>
                <a:uFillTx/>
                <a:latin typeface="Arial"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US" sz="1000" b="0" i="0" u="none" strike="noStrike" kern="1200" cap="none" spc="0" normalizeH="0" baseline="0" noProof="0" dirty="0">
              <a:ln>
                <a:noFill/>
              </a:ln>
              <a:solidFill>
                <a:srgbClr val="969696"/>
              </a:solidFill>
              <a:effectLst/>
              <a:uLnTx/>
              <a:uFillTx/>
              <a:latin typeface="Arial" charset="0"/>
              <a:ea typeface="+mn-ea"/>
              <a:cs typeface="+mn-cs"/>
            </a:endParaRPr>
          </a:p>
        </p:txBody>
      </p:sp>
    </p:spTree>
    <p:extLst>
      <p:ext uri="{BB962C8B-B14F-4D97-AF65-F5344CB8AC3E}">
        <p14:creationId xmlns:p14="http://schemas.microsoft.com/office/powerpoint/2010/main" val="138195308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1159933" y="61914"/>
            <a:ext cx="9931400" cy="1004887"/>
          </a:xfrm>
        </p:spPr>
        <p:txBody>
          <a:bodyPr/>
          <a:lstStyle/>
          <a:p>
            <a:r>
              <a:rPr lang="en-US" dirty="0" smtClean="0"/>
              <a:t>FACILITY MANAGER (FM) APPOINTMENT PROCESS</a:t>
            </a:r>
            <a:endParaRPr lang="en-US" dirty="0"/>
          </a:p>
        </p:txBody>
      </p:sp>
      <p:sp>
        <p:nvSpPr>
          <p:cNvPr id="3" name="Content Placeholder 2"/>
          <p:cNvSpPr>
            <a:spLocks noGrp="1"/>
          </p:cNvSpPr>
          <p:nvPr>
            <p:ph idx="1"/>
          </p:nvPr>
        </p:nvSpPr>
        <p:spPr>
          <a:xfrm>
            <a:off x="289251" y="1378431"/>
            <a:ext cx="10926105" cy="5151147"/>
          </a:xfrm>
        </p:spPr>
        <p:txBody>
          <a:bodyPr>
            <a:noAutofit/>
          </a:bodyPr>
          <a:lstStyle/>
          <a:p>
            <a:r>
              <a:rPr lang="en-US" b="0" dirty="0"/>
              <a:t>Must be appointed by unit </a:t>
            </a:r>
            <a:r>
              <a:rPr lang="en-US" b="0" dirty="0" smtClean="0"/>
              <a:t>commander (Battalion or Deputy Brigade level)</a:t>
            </a:r>
            <a:endParaRPr lang="en-US" b="0" dirty="0"/>
          </a:p>
          <a:p>
            <a:r>
              <a:rPr lang="en-US" b="0" dirty="0" smtClean="0"/>
              <a:t>Must </a:t>
            </a:r>
            <a:r>
              <a:rPr lang="en-US" b="0" dirty="0"/>
              <a:t>be E-5</a:t>
            </a:r>
            <a:r>
              <a:rPr lang="en-US" b="0" dirty="0" smtClean="0"/>
              <a:t>+ or above; Civilian equivalent</a:t>
            </a:r>
            <a:endParaRPr lang="en-US" b="0" dirty="0"/>
          </a:p>
          <a:p>
            <a:r>
              <a:rPr lang="en-US" b="0" dirty="0"/>
              <a:t>Must submit a new </a:t>
            </a:r>
            <a:r>
              <a:rPr lang="en-US" b="0" dirty="0" smtClean="0"/>
              <a:t>appointment letter </a:t>
            </a:r>
            <a:r>
              <a:rPr lang="en-US" b="0" dirty="0"/>
              <a:t>signed by </a:t>
            </a:r>
            <a:r>
              <a:rPr lang="en-US" b="0" dirty="0" smtClean="0"/>
              <a:t>commander at least </a:t>
            </a:r>
            <a:r>
              <a:rPr lang="en-US" b="0" u="sng" dirty="0">
                <a:solidFill>
                  <a:srgbClr val="FF0000"/>
                </a:solidFill>
              </a:rPr>
              <a:t>30 days </a:t>
            </a:r>
            <a:r>
              <a:rPr lang="en-US" b="0" dirty="0" smtClean="0"/>
              <a:t>prior to </a:t>
            </a:r>
            <a:r>
              <a:rPr lang="en-US" b="0" dirty="0"/>
              <a:t>deployment, retirement, </a:t>
            </a:r>
            <a:r>
              <a:rPr lang="en-US" b="0" dirty="0" smtClean="0"/>
              <a:t>or separation of assigned FM</a:t>
            </a:r>
            <a:endParaRPr lang="en-US" b="0" dirty="0"/>
          </a:p>
          <a:p>
            <a:r>
              <a:rPr lang="en-US" b="0" dirty="0"/>
              <a:t>Letter must have at least two contact numbers </a:t>
            </a:r>
            <a:r>
              <a:rPr lang="en-US" b="0" dirty="0" smtClean="0"/>
              <a:t>for FMs</a:t>
            </a:r>
            <a:endParaRPr lang="en-US" b="0" dirty="0"/>
          </a:p>
          <a:p>
            <a:r>
              <a:rPr lang="en-US" b="0" dirty="0"/>
              <a:t>Commanders may appoint only one primary and up to two </a:t>
            </a:r>
            <a:r>
              <a:rPr lang="en-US" b="0" dirty="0" smtClean="0"/>
              <a:t>alternate FMs</a:t>
            </a:r>
            <a:endParaRPr lang="en-US" b="0" dirty="0"/>
          </a:p>
          <a:p>
            <a:r>
              <a:rPr lang="en-US" b="0" dirty="0"/>
              <a:t>Commanders may appoint FM or other person, such as Collateral Duty Safety Officer to be Activity Environmental Coordinator (additional duty) as well. This additional duty is not insignificant and should be assigned in light of FM </a:t>
            </a:r>
            <a:r>
              <a:rPr lang="en-US" b="0" dirty="0" smtClean="0"/>
              <a:t>workload</a:t>
            </a:r>
          </a:p>
          <a:p>
            <a:endParaRPr lang="en-US" sz="2000" b="0" dirty="0"/>
          </a:p>
          <a:p>
            <a:endParaRPr lang="en-US" sz="2000" b="0" dirty="0"/>
          </a:p>
        </p:txBody>
      </p:sp>
      <p:sp>
        <p:nvSpPr>
          <p:cNvPr id="5" name="Slide Number Placeholder 4"/>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74BDC52-836B-4C95-8085-BFD71CF66637}" type="slidenum">
              <a:rPr kumimoji="0" lang="en-US" sz="1000" b="0" i="0" u="none" strike="noStrike" kern="1200" cap="none" spc="0" normalizeH="0" baseline="0" noProof="0" smtClean="0">
                <a:ln>
                  <a:noFill/>
                </a:ln>
                <a:solidFill>
                  <a:srgbClr val="969696"/>
                </a:solidFill>
                <a:effectLst/>
                <a:uLnTx/>
                <a:uFillTx/>
                <a:latin typeface="Arial"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US" sz="1000" b="0" i="0" u="none" strike="noStrike" kern="1200" cap="none" spc="0" normalizeH="0" baseline="0" noProof="0" dirty="0">
              <a:ln>
                <a:noFill/>
              </a:ln>
              <a:solidFill>
                <a:srgbClr val="969696"/>
              </a:solidFill>
              <a:effectLst/>
              <a:uLnTx/>
              <a:uFillTx/>
              <a:latin typeface="Arial" charset="0"/>
              <a:ea typeface="+mn-ea"/>
              <a:cs typeface="+mn-cs"/>
            </a:endParaRPr>
          </a:p>
        </p:txBody>
      </p:sp>
    </p:spTree>
    <p:extLst>
      <p:ext uri="{BB962C8B-B14F-4D97-AF65-F5344CB8AC3E}">
        <p14:creationId xmlns:p14="http://schemas.microsoft.com/office/powerpoint/2010/main" val="135760542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AFI 32-1001</a:t>
            </a:r>
            <a:endParaRPr lang="en-US" dirty="0"/>
          </a:p>
        </p:txBody>
      </p:sp>
      <p:sp>
        <p:nvSpPr>
          <p:cNvPr id="3" name="Content Placeholder 2"/>
          <p:cNvSpPr>
            <a:spLocks noGrp="1"/>
          </p:cNvSpPr>
          <p:nvPr>
            <p:ph idx="1"/>
          </p:nvPr>
        </p:nvSpPr>
        <p:spPr/>
        <p:txBody>
          <a:bodyPr/>
          <a:lstStyle/>
          <a:p>
            <a:r>
              <a:rPr lang="en-US" b="0" dirty="0" smtClean="0"/>
              <a:t>FMs </a:t>
            </a:r>
            <a:r>
              <a:rPr lang="en-US" b="0" dirty="0"/>
              <a:t>who fail to complete training will not be authorized to initiate work requests or place non-emergency service </a:t>
            </a:r>
            <a:r>
              <a:rPr lang="en-US" b="0" dirty="0" smtClean="0"/>
              <a:t>requests</a:t>
            </a:r>
            <a:endParaRPr lang="en-US" b="0" dirty="0"/>
          </a:p>
          <a:p>
            <a:pPr lvl="1"/>
            <a:r>
              <a:rPr lang="en-US" b="0" dirty="0"/>
              <a:t>Ensure you stay current on the annual requirement for FM training and appointment </a:t>
            </a:r>
            <a:r>
              <a:rPr lang="en-US" b="0" dirty="0" smtClean="0"/>
              <a:t>letters</a:t>
            </a:r>
          </a:p>
          <a:p>
            <a:pPr marL="400050" lvl="1" indent="0">
              <a:buNone/>
            </a:pPr>
            <a:r>
              <a:rPr lang="en-US" b="0" dirty="0"/>
              <a:t>	</a:t>
            </a:r>
            <a:r>
              <a:rPr lang="en-US" b="0" dirty="0" smtClean="0"/>
              <a:t>POC Danielle Quinlan, 878-2489; Chris Nye, 878-4134</a:t>
            </a:r>
          </a:p>
          <a:p>
            <a:pPr lvl="1"/>
            <a:endParaRPr lang="en-US" b="0" dirty="0"/>
          </a:p>
          <a:p>
            <a:r>
              <a:rPr lang="en-US" b="0" dirty="0" smtClean="0"/>
              <a:t>The </a:t>
            </a:r>
            <a:r>
              <a:rPr lang="en-US" b="0" dirty="0"/>
              <a:t>unit commander will ensure all alterations, </a:t>
            </a:r>
            <a:r>
              <a:rPr lang="en-US" b="0" dirty="0" smtClean="0"/>
              <a:t>additions </a:t>
            </a:r>
            <a:r>
              <a:rPr lang="en-US" b="0" dirty="0"/>
              <a:t>or new construction to facilities are done with CE </a:t>
            </a:r>
            <a:r>
              <a:rPr lang="en-US" b="0" dirty="0" smtClean="0"/>
              <a:t>approval</a:t>
            </a:r>
            <a:endParaRPr lang="en-US" b="0" dirty="0"/>
          </a:p>
          <a:p>
            <a:endParaRPr lang="en-US" b="0" dirty="0"/>
          </a:p>
          <a:p>
            <a:r>
              <a:rPr lang="en-US" b="0" dirty="0"/>
              <a:t>CE approves </a:t>
            </a:r>
            <a:r>
              <a:rPr lang="en-US" b="0" u="sng" dirty="0"/>
              <a:t>all</a:t>
            </a:r>
            <a:r>
              <a:rPr lang="en-US" b="0" dirty="0"/>
              <a:t> work in real property facilities, regardless of contract method or funding source. (E.g. site approvals, technical approvals</a:t>
            </a:r>
            <a:r>
              <a:rPr lang="en-US" b="0" dirty="0" smtClean="0"/>
              <a:t>, </a:t>
            </a:r>
            <a:r>
              <a:rPr lang="en-US" b="0" dirty="0"/>
              <a:t>customer funded etc.)</a:t>
            </a:r>
          </a:p>
        </p:txBody>
      </p:sp>
      <p:sp>
        <p:nvSpPr>
          <p:cNvPr id="5" name="Slide Number Placeholder 4"/>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74BDC52-836B-4C95-8085-BFD71CF66637}" type="slidenum">
              <a:rPr kumimoji="0" lang="en-US" sz="1000" b="0" i="0" u="none" strike="noStrike" kern="1200" cap="none" spc="0" normalizeH="0" baseline="0" noProof="0" smtClean="0">
                <a:ln>
                  <a:noFill/>
                </a:ln>
                <a:solidFill>
                  <a:srgbClr val="969696"/>
                </a:solidFill>
                <a:effectLst/>
                <a:uLnTx/>
                <a:uFillTx/>
                <a:latin typeface="Arial"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US" sz="1000" b="0" i="0" u="none" strike="noStrike" kern="1200" cap="none" spc="0" normalizeH="0" baseline="0" noProof="0" dirty="0">
              <a:ln>
                <a:noFill/>
              </a:ln>
              <a:solidFill>
                <a:srgbClr val="969696"/>
              </a:solidFill>
              <a:effectLst/>
              <a:uLnTx/>
              <a:uFillTx/>
              <a:latin typeface="Arial" charset="0"/>
              <a:ea typeface="+mn-ea"/>
              <a:cs typeface="+mn-cs"/>
            </a:endParaRPr>
          </a:p>
        </p:txBody>
      </p:sp>
    </p:spTree>
    <p:extLst>
      <p:ext uri="{BB962C8B-B14F-4D97-AF65-F5344CB8AC3E}">
        <p14:creationId xmlns:p14="http://schemas.microsoft.com/office/powerpoint/2010/main" val="323401431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BUILDING POC DELEGATION</a:t>
            </a:r>
            <a:endParaRPr lang="en-US" dirty="0"/>
          </a:p>
        </p:txBody>
      </p:sp>
      <p:sp>
        <p:nvSpPr>
          <p:cNvPr id="3" name="Content Placeholder 2"/>
          <p:cNvSpPr>
            <a:spLocks noGrp="1"/>
          </p:cNvSpPr>
          <p:nvPr>
            <p:ph idx="1"/>
          </p:nvPr>
        </p:nvSpPr>
        <p:spPr/>
        <p:txBody>
          <a:bodyPr/>
          <a:lstStyle/>
          <a:p>
            <a:r>
              <a:rPr lang="en-US" b="0" dirty="0" smtClean="0"/>
              <a:t>Many Facility Managers are responsible for multiple facilities</a:t>
            </a:r>
          </a:p>
          <a:p>
            <a:r>
              <a:rPr lang="en-US" b="0" dirty="0" smtClean="0"/>
              <a:t>Commanders or Appointed Facility Managers are to select a POC from each facility they are responsible for</a:t>
            </a:r>
          </a:p>
          <a:p>
            <a:r>
              <a:rPr lang="en-US" b="0" dirty="0" smtClean="0"/>
              <a:t>The POCs are responsible for placing Service Requests and notifying the Facility Manager of Work Request (AF Form 332) requirements</a:t>
            </a:r>
          </a:p>
          <a:p>
            <a:r>
              <a:rPr lang="en-US" b="0" dirty="0" smtClean="0"/>
              <a:t>Building POCs </a:t>
            </a:r>
            <a:r>
              <a:rPr lang="en-US" b="0" u="sng" dirty="0" smtClean="0"/>
              <a:t>MUST</a:t>
            </a:r>
            <a:r>
              <a:rPr lang="en-US" b="0" dirty="0" smtClean="0"/>
              <a:t> notify Facility Managers of all Service Requests placed</a:t>
            </a:r>
          </a:p>
          <a:p>
            <a:r>
              <a:rPr lang="en-US" b="0" dirty="0" smtClean="0"/>
              <a:t>Commanders or Appointed Facility Managers must notify 733 CES when Building POCs change</a:t>
            </a:r>
          </a:p>
          <a:p>
            <a:pPr lvl="1"/>
            <a:r>
              <a:rPr lang="en-US" b="0" dirty="0" smtClean="0"/>
              <a:t>Try to pick POCs that will be relatively long-term</a:t>
            </a:r>
            <a:endParaRPr lang="en-US" b="0"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74BDC52-836B-4C95-8085-BFD71CF66637}" type="slidenum">
              <a:rPr kumimoji="0" lang="en-US" sz="1000" b="0" i="0" u="none" strike="noStrike" kern="1200" cap="none" spc="0" normalizeH="0" baseline="0" noProof="0" smtClean="0">
                <a:ln>
                  <a:noFill/>
                </a:ln>
                <a:solidFill>
                  <a:srgbClr val="969696"/>
                </a:solidFill>
                <a:effectLst/>
                <a:uLnTx/>
                <a:uFillTx/>
                <a:latin typeface="Arial"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US" sz="1000" b="0" i="0" u="none" strike="noStrike" kern="1200" cap="none" spc="0" normalizeH="0" baseline="0" noProof="0" dirty="0">
              <a:ln>
                <a:noFill/>
              </a:ln>
              <a:solidFill>
                <a:srgbClr val="969696"/>
              </a:solidFill>
              <a:effectLst/>
              <a:uLnTx/>
              <a:uFillTx/>
              <a:latin typeface="Arial" charset="0"/>
              <a:ea typeface="+mn-ea"/>
              <a:cs typeface="+mn-cs"/>
            </a:endParaRPr>
          </a:p>
        </p:txBody>
      </p:sp>
    </p:spTree>
    <p:extLst>
      <p:ext uri="{BB962C8B-B14F-4D97-AF65-F5344CB8AC3E}">
        <p14:creationId xmlns:p14="http://schemas.microsoft.com/office/powerpoint/2010/main" val="105782959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FACILITY MANAGER DATA CARD</a:t>
            </a:r>
            <a:endParaRPr lang="en-US" dirty="0"/>
          </a:p>
        </p:txBody>
      </p:sp>
      <p:sp>
        <p:nvSpPr>
          <p:cNvPr id="3" name="Content Placeholder 2"/>
          <p:cNvSpPr>
            <a:spLocks noGrp="1"/>
          </p:cNvSpPr>
          <p:nvPr>
            <p:ph idx="1"/>
          </p:nvPr>
        </p:nvSpPr>
        <p:spPr>
          <a:xfrm>
            <a:off x="203201" y="1314450"/>
            <a:ext cx="7027332" cy="5391150"/>
          </a:xfrm>
        </p:spPr>
        <p:txBody>
          <a:bodyPr/>
          <a:lstStyle/>
          <a:p>
            <a:r>
              <a:rPr lang="en-US" b="0" dirty="0" smtClean="0"/>
              <a:t>Ensures occupants know who their FMs are </a:t>
            </a:r>
          </a:p>
          <a:p>
            <a:r>
              <a:rPr lang="en-US" b="0" dirty="0" smtClean="0"/>
              <a:t>Post on ground/each floor of each facility by major entrances.</a:t>
            </a:r>
          </a:p>
          <a:p>
            <a:pPr lvl="1"/>
            <a:r>
              <a:rPr lang="en-US" b="0" dirty="0" smtClean="0"/>
              <a:t>Available on CE Webpage:</a:t>
            </a:r>
          </a:p>
          <a:p>
            <a:pPr lvl="2"/>
            <a:r>
              <a:rPr lang="en-US" b="0" dirty="0" smtClean="0">
                <a:solidFill>
                  <a:srgbClr val="0070C0"/>
                </a:solidFill>
              </a:rPr>
              <a:t>https</a:t>
            </a:r>
            <a:r>
              <a:rPr lang="en-US" b="0" dirty="0">
                <a:solidFill>
                  <a:srgbClr val="0070C0"/>
                </a:solidFill>
              </a:rPr>
              <a:t>://www.jble.af.mil/Units/Army/733D-Civil-Engineer-Division/</a:t>
            </a:r>
            <a:endParaRPr lang="en-US" b="0" dirty="0" smtClean="0">
              <a:solidFill>
                <a:srgbClr val="0070C0"/>
              </a:solidFill>
            </a:endParaRPr>
          </a:p>
          <a:p>
            <a:pPr marL="803275" lvl="2" indent="0">
              <a:buNone/>
            </a:pPr>
            <a:r>
              <a:rPr lang="en-US" b="0" dirty="0" smtClean="0">
                <a:solidFill>
                  <a:srgbClr val="FF0000"/>
                </a:solidFill>
              </a:rPr>
              <a:t/>
            </a:r>
            <a:br>
              <a:rPr lang="en-US" b="0" dirty="0" smtClean="0">
                <a:solidFill>
                  <a:srgbClr val="FF0000"/>
                </a:solidFill>
              </a:rPr>
            </a:br>
            <a:endParaRPr lang="en-US" b="0" dirty="0">
              <a:solidFill>
                <a:srgbClr val="FF0000"/>
              </a:solidFill>
            </a:endParaRPr>
          </a:p>
        </p:txBody>
      </p:sp>
      <p:sp>
        <p:nvSpPr>
          <p:cNvPr id="7" name="Slide Number Placeholder 6"/>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74BDC52-836B-4C95-8085-BFD71CF66637}" type="slidenum">
              <a:rPr kumimoji="0" lang="en-US" sz="1000" b="1" i="0" u="none" strike="noStrike" kern="1200" cap="none" spc="0" normalizeH="0" baseline="0" noProof="0" smtClean="0">
                <a:ln>
                  <a:noFill/>
                </a:ln>
                <a:solidFill>
                  <a:srgbClr val="969696"/>
                </a:solidFill>
                <a:effectLst/>
                <a:uLnTx/>
                <a:uFillTx/>
                <a:latin typeface="Arial"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n-US" sz="1000" b="1" i="0" u="none" strike="noStrike" kern="1200" cap="none" spc="0" normalizeH="0" baseline="0" noProof="0" dirty="0">
              <a:ln>
                <a:noFill/>
              </a:ln>
              <a:solidFill>
                <a:srgbClr val="969696"/>
              </a:solidFill>
              <a:effectLst/>
              <a:uLnTx/>
              <a:uFillTx/>
              <a:latin typeface="Arial" charset="0"/>
              <a:ea typeface="+mn-ea"/>
              <a:cs typeface="+mn-cs"/>
            </a:endParaRPr>
          </a:p>
        </p:txBody>
      </p:sp>
      <p:pic>
        <p:nvPicPr>
          <p:cNvPr id="4" name="Picture 3"/>
          <p:cNvPicPr/>
          <p:nvPr/>
        </p:nvPicPr>
        <p:blipFill rotWithShape="1">
          <a:blip r:embed="rId3"/>
          <a:srcRect l="10570" t="15287" r="50378" b="4777"/>
          <a:stretch/>
        </p:blipFill>
        <p:spPr bwMode="auto">
          <a:xfrm>
            <a:off x="7332184" y="1076181"/>
            <a:ext cx="4745308" cy="5330306"/>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1479036871"/>
      </p:ext>
    </p:extLst>
  </p:cSld>
  <p:clrMapOvr>
    <a:masterClrMapping/>
  </p:clrMapOvr>
  <p:timing>
    <p:tnLst>
      <p:par>
        <p:cTn id="1" dur="indefinite" restart="never" nodeType="tmRoot"/>
      </p:par>
    </p:tnLst>
  </p:timing>
</p:sld>
</file>

<file path=ppt/theme/theme1.xml><?xml version="1.0" encoding="utf-8"?>
<a:theme xmlns:a="http://schemas.openxmlformats.org/drawingml/2006/main" name="1_ACC Final Template">
  <a:themeElements>
    <a:clrScheme name="1_ACC Final Template 14">
      <a:dk1>
        <a:srgbClr val="000000"/>
      </a:dk1>
      <a:lt1>
        <a:srgbClr val="FFFFFF"/>
      </a:lt1>
      <a:dk2>
        <a:srgbClr val="0C2D83"/>
      </a:dk2>
      <a:lt2>
        <a:srgbClr val="808080"/>
      </a:lt2>
      <a:accent1>
        <a:srgbClr val="C0C0C0"/>
      </a:accent1>
      <a:accent2>
        <a:srgbClr val="0066FF"/>
      </a:accent2>
      <a:accent3>
        <a:srgbClr val="FFFFFF"/>
      </a:accent3>
      <a:accent4>
        <a:srgbClr val="000000"/>
      </a:accent4>
      <a:accent5>
        <a:srgbClr val="DCDCDC"/>
      </a:accent5>
      <a:accent6>
        <a:srgbClr val="005CE7"/>
      </a:accent6>
      <a:hlink>
        <a:srgbClr val="0C2D83"/>
      </a:hlink>
      <a:folHlink>
        <a:srgbClr val="93AFF5"/>
      </a:folHlink>
    </a:clrScheme>
    <a:fontScheme name="1_ACC Final Templat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28575" cap="flat" cmpd="sng" algn="ctr">
          <a:solidFill>
            <a:schemeClr val="tx1"/>
          </a:solidFill>
          <a:prstDash val="solid"/>
          <a:round/>
          <a:headEnd type="none" w="med" len="med"/>
          <a:tailEnd type="none" w="med" len="med"/>
        </a:ln>
        <a:effectLst/>
      </a:spPr>
      <a:bodyPr vert="horz" wrap="square" lIns="91440" tIns="45720" rIns="91440" bIns="45720" numCol="1" anchor="ctr" anchorCtr="1" compatLnSpc="1">
        <a:prstTxWarp prst="textNoShape">
          <a:avLst/>
        </a:prstTxWarp>
        <a:spAutoFit/>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4400" b="1" i="1" u="none" strike="noStrike" cap="none" normalizeH="0" baseline="0" smtClean="0">
            <a:ln>
              <a:noFill/>
            </a:ln>
            <a:solidFill>
              <a:srgbClr val="0C2D83"/>
            </a:solidFill>
            <a:effectLst/>
            <a:latin typeface="Arial" charset="0"/>
          </a:defRPr>
        </a:defPPr>
      </a:lstStyle>
    </a:spDef>
    <a:lnDef>
      <a:spPr bwMode="auto">
        <a:xfrm>
          <a:off x="0" y="0"/>
          <a:ext cx="1" cy="1"/>
        </a:xfrm>
        <a:custGeom>
          <a:avLst/>
          <a:gdLst/>
          <a:ahLst/>
          <a:cxnLst/>
          <a:rect l="0" t="0" r="0" b="0"/>
          <a:pathLst/>
        </a:custGeom>
        <a:solidFill>
          <a:schemeClr val="accent1"/>
        </a:solidFill>
        <a:ln w="28575" cap="flat" cmpd="sng" algn="ctr">
          <a:solidFill>
            <a:schemeClr val="tx1"/>
          </a:solidFill>
          <a:prstDash val="solid"/>
          <a:round/>
          <a:headEnd type="none" w="med" len="med"/>
          <a:tailEnd type="none" w="med" len="med"/>
        </a:ln>
        <a:effectLst/>
      </a:spPr>
      <a:bodyPr vert="horz" wrap="square" lIns="91440" tIns="45720" rIns="91440" bIns="45720" numCol="1" anchor="ctr" anchorCtr="1" compatLnSpc="1">
        <a:prstTxWarp prst="textNoShape">
          <a:avLst/>
        </a:prstTxWarp>
        <a:spAutoFit/>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4400" b="1" i="1" u="none" strike="noStrike" cap="none" normalizeH="0" baseline="0" smtClean="0">
            <a:ln>
              <a:noFill/>
            </a:ln>
            <a:solidFill>
              <a:srgbClr val="0C2D83"/>
            </a:solidFill>
            <a:effectLst/>
            <a:latin typeface="Arial" charset="0"/>
          </a:defRPr>
        </a:defPPr>
      </a:lstStyle>
    </a:lnDef>
  </a:objectDefaults>
  <a:extraClrSchemeLst>
    <a:extraClrScheme>
      <a:clrScheme name="1_ACC Final Templat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1_ACC Final Templat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1_ACC Final Templat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1_ACC Final Templat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1_ACC Final Templat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1_ACC Final Templat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1_ACC Final Templat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
      <a:clrScheme name="1_ACC Final Template 8">
        <a:dk1>
          <a:srgbClr val="000000"/>
        </a:dk1>
        <a:lt1>
          <a:srgbClr val="FFFFFF"/>
        </a:lt1>
        <a:dk2>
          <a:srgbClr val="000000"/>
        </a:dk2>
        <a:lt2>
          <a:srgbClr val="FF3300"/>
        </a:lt2>
        <a:accent1>
          <a:srgbClr val="0000FF"/>
        </a:accent1>
        <a:accent2>
          <a:srgbClr val="33CC33"/>
        </a:accent2>
        <a:accent3>
          <a:srgbClr val="AAAAAA"/>
        </a:accent3>
        <a:accent4>
          <a:srgbClr val="DADADA"/>
        </a:accent4>
        <a:accent5>
          <a:srgbClr val="AAAAFF"/>
        </a:accent5>
        <a:accent6>
          <a:srgbClr val="2DB92D"/>
        </a:accent6>
        <a:hlink>
          <a:srgbClr val="EFEF11"/>
        </a:hlink>
        <a:folHlink>
          <a:srgbClr val="B2B2B2"/>
        </a:folHlink>
      </a:clrScheme>
      <a:clrMap bg1="dk2" tx1="lt1" bg2="dk1" tx2="lt2" accent1="accent1" accent2="accent2" accent3="accent3" accent4="accent4" accent5="accent5" accent6="accent6" hlink="hlink" folHlink="folHlink"/>
    </a:extraClrScheme>
    <a:extraClrScheme>
      <a:clrScheme name="1_ACC Final Template 9">
        <a:dk1>
          <a:srgbClr val="777777"/>
        </a:dk1>
        <a:lt1>
          <a:srgbClr val="FFFFFF"/>
        </a:lt1>
        <a:dk2>
          <a:srgbClr val="000000"/>
        </a:dk2>
        <a:lt2>
          <a:srgbClr val="FF3300"/>
        </a:lt2>
        <a:accent1>
          <a:srgbClr val="0000FF"/>
        </a:accent1>
        <a:accent2>
          <a:srgbClr val="33CC33"/>
        </a:accent2>
        <a:accent3>
          <a:srgbClr val="AAAAAA"/>
        </a:accent3>
        <a:accent4>
          <a:srgbClr val="DADADA"/>
        </a:accent4>
        <a:accent5>
          <a:srgbClr val="AAAAFF"/>
        </a:accent5>
        <a:accent6>
          <a:srgbClr val="2DB92D"/>
        </a:accent6>
        <a:hlink>
          <a:srgbClr val="FFFF66"/>
        </a:hlink>
        <a:folHlink>
          <a:srgbClr val="B2B2B2"/>
        </a:folHlink>
      </a:clrScheme>
      <a:clrMap bg1="dk2" tx1="lt1" bg2="dk1" tx2="lt2" accent1="accent1" accent2="accent2" accent3="accent3" accent4="accent4" accent5="accent5" accent6="accent6" hlink="hlink" folHlink="folHlink"/>
    </a:extraClrScheme>
    <a:extraClrScheme>
      <a:clrScheme name="1_ACC Final Template 10">
        <a:dk1>
          <a:srgbClr val="000000"/>
        </a:dk1>
        <a:lt1>
          <a:srgbClr val="FFFFFF"/>
        </a:lt1>
        <a:dk2>
          <a:srgbClr val="000099"/>
        </a:dk2>
        <a:lt2>
          <a:srgbClr val="FFFF00"/>
        </a:lt2>
        <a:accent1>
          <a:srgbClr val="0000FF"/>
        </a:accent1>
        <a:accent2>
          <a:srgbClr val="FF0000"/>
        </a:accent2>
        <a:accent3>
          <a:srgbClr val="AAAACA"/>
        </a:accent3>
        <a:accent4>
          <a:srgbClr val="DADADA"/>
        </a:accent4>
        <a:accent5>
          <a:srgbClr val="AAAAFF"/>
        </a:accent5>
        <a:accent6>
          <a:srgbClr val="E70000"/>
        </a:accent6>
        <a:hlink>
          <a:srgbClr val="008000"/>
        </a:hlink>
        <a:folHlink>
          <a:srgbClr val="B2B2B2"/>
        </a:folHlink>
      </a:clrScheme>
      <a:clrMap bg1="dk2" tx1="lt1" bg2="dk1" tx2="lt2" accent1="accent1" accent2="accent2" accent3="accent3" accent4="accent4" accent5="accent5" accent6="accent6" hlink="hlink" folHlink="folHlink"/>
    </a:extraClrScheme>
    <a:extraClrScheme>
      <a:clrScheme name="1_ACC Final Template 11">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009900"/>
        </a:hlink>
        <a:folHlink>
          <a:srgbClr val="009900"/>
        </a:folHlink>
      </a:clrScheme>
      <a:clrMap bg1="lt1" tx1="dk1" bg2="lt2" tx2="dk2" accent1="accent1" accent2="accent2" accent3="accent3" accent4="accent4" accent5="accent5" accent6="accent6" hlink="hlink" folHlink="folHlink"/>
    </a:extraClrScheme>
    <a:extraClrScheme>
      <a:clrScheme name="1_ACC Final Template 12">
        <a:dk1>
          <a:srgbClr val="000000"/>
        </a:dk1>
        <a:lt1>
          <a:srgbClr val="FFFFFF"/>
        </a:lt1>
        <a:dk2>
          <a:srgbClr val="0C2D83"/>
        </a:dk2>
        <a:lt2>
          <a:srgbClr val="808080"/>
        </a:lt2>
        <a:accent1>
          <a:srgbClr val="C0C0C0"/>
        </a:accent1>
        <a:accent2>
          <a:srgbClr val="0066FF"/>
        </a:accent2>
        <a:accent3>
          <a:srgbClr val="FFFFFF"/>
        </a:accent3>
        <a:accent4>
          <a:srgbClr val="000000"/>
        </a:accent4>
        <a:accent5>
          <a:srgbClr val="DCDCDC"/>
        </a:accent5>
        <a:accent6>
          <a:srgbClr val="005CE7"/>
        </a:accent6>
        <a:hlink>
          <a:srgbClr val="009900"/>
        </a:hlink>
        <a:folHlink>
          <a:srgbClr val="009900"/>
        </a:folHlink>
      </a:clrScheme>
      <a:clrMap bg1="lt1" tx1="dk1" bg2="lt2" tx2="dk2" accent1="accent1" accent2="accent2" accent3="accent3" accent4="accent4" accent5="accent5" accent6="accent6" hlink="hlink" folHlink="folHlink"/>
    </a:extraClrScheme>
    <a:extraClrScheme>
      <a:clrScheme name="1_ACC Final Template 13">
        <a:dk1>
          <a:srgbClr val="000000"/>
        </a:dk1>
        <a:lt1>
          <a:srgbClr val="FFFFFF"/>
        </a:lt1>
        <a:dk2>
          <a:srgbClr val="0C2D83"/>
        </a:dk2>
        <a:lt2>
          <a:srgbClr val="808080"/>
        </a:lt2>
        <a:accent1>
          <a:srgbClr val="C0C0C0"/>
        </a:accent1>
        <a:accent2>
          <a:srgbClr val="0066FF"/>
        </a:accent2>
        <a:accent3>
          <a:srgbClr val="FFFFFF"/>
        </a:accent3>
        <a:accent4>
          <a:srgbClr val="000000"/>
        </a:accent4>
        <a:accent5>
          <a:srgbClr val="DCDCDC"/>
        </a:accent5>
        <a:accent6>
          <a:srgbClr val="005CE7"/>
        </a:accent6>
        <a:hlink>
          <a:srgbClr val="0C2D83"/>
        </a:hlink>
        <a:folHlink>
          <a:srgbClr val="009900"/>
        </a:folHlink>
      </a:clrScheme>
      <a:clrMap bg1="lt1" tx1="dk1" bg2="lt2" tx2="dk2" accent1="accent1" accent2="accent2" accent3="accent3" accent4="accent4" accent5="accent5" accent6="accent6" hlink="hlink" folHlink="folHlink"/>
    </a:extraClrScheme>
    <a:extraClrScheme>
      <a:clrScheme name="1_ACC Final Template 14">
        <a:dk1>
          <a:srgbClr val="000000"/>
        </a:dk1>
        <a:lt1>
          <a:srgbClr val="FFFFFF"/>
        </a:lt1>
        <a:dk2>
          <a:srgbClr val="0C2D83"/>
        </a:dk2>
        <a:lt2>
          <a:srgbClr val="808080"/>
        </a:lt2>
        <a:accent1>
          <a:srgbClr val="C0C0C0"/>
        </a:accent1>
        <a:accent2>
          <a:srgbClr val="0066FF"/>
        </a:accent2>
        <a:accent3>
          <a:srgbClr val="FFFFFF"/>
        </a:accent3>
        <a:accent4>
          <a:srgbClr val="000000"/>
        </a:accent4>
        <a:accent5>
          <a:srgbClr val="DCDCDC"/>
        </a:accent5>
        <a:accent6>
          <a:srgbClr val="005CE7"/>
        </a:accent6>
        <a:hlink>
          <a:srgbClr val="0C2D83"/>
        </a:hlink>
        <a:folHlink>
          <a:srgbClr val="93AFF5"/>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1455</TotalTime>
  <Words>2916</Words>
  <Application>Microsoft Office PowerPoint</Application>
  <PresentationFormat>Widescreen</PresentationFormat>
  <Paragraphs>447</Paragraphs>
  <Slides>46</Slides>
  <Notes>44</Notes>
  <HiddenSlides>0</HiddenSlides>
  <MMClips>0</MMClips>
  <ScaleCrop>false</ScaleCrop>
  <HeadingPairs>
    <vt:vector size="8" baseType="variant">
      <vt:variant>
        <vt:lpstr>Fonts Used</vt:lpstr>
      </vt:variant>
      <vt:variant>
        <vt:i4>5</vt:i4>
      </vt:variant>
      <vt:variant>
        <vt:lpstr>Theme</vt:lpstr>
      </vt:variant>
      <vt:variant>
        <vt:i4>1</vt:i4>
      </vt:variant>
      <vt:variant>
        <vt:lpstr>Embedded OLE Servers</vt:lpstr>
      </vt:variant>
      <vt:variant>
        <vt:i4>1</vt:i4>
      </vt:variant>
      <vt:variant>
        <vt:lpstr>Slide Titles</vt:lpstr>
      </vt:variant>
      <vt:variant>
        <vt:i4>46</vt:i4>
      </vt:variant>
    </vt:vector>
  </HeadingPairs>
  <TitlesOfParts>
    <vt:vector size="53" baseType="lpstr">
      <vt:lpstr>Arial</vt:lpstr>
      <vt:lpstr>Arial Rounded MT Bold</vt:lpstr>
      <vt:lpstr>Calibri</vt:lpstr>
      <vt:lpstr>Monotype Sorts</vt:lpstr>
      <vt:lpstr>Wingdings 3</vt:lpstr>
      <vt:lpstr>1_ACC Final Template</vt:lpstr>
      <vt:lpstr>Organization Chart</vt:lpstr>
      <vt:lpstr>FORT EUSTIS  FACILITY MANAGER PROGRAM</vt:lpstr>
      <vt:lpstr>TABLE OF CONTENTS</vt:lpstr>
      <vt:lpstr>OVERVIEW</vt:lpstr>
      <vt:lpstr>733D CIVIL ENGINEER SQUADRON</vt:lpstr>
      <vt:lpstr>MODULE 1 FACILITY MANAGER RESPONSIBILITIES</vt:lpstr>
      <vt:lpstr>FACILITY MANAGER (FM) APPOINTMENT PROCESS</vt:lpstr>
      <vt:lpstr>AFI 32-1001</vt:lpstr>
      <vt:lpstr>BUILDING POC DELEGATION</vt:lpstr>
      <vt:lpstr>FACILITY MANAGER DATA CARD</vt:lpstr>
      <vt:lpstr>FACILITY MANAGER RESPONSIBILITIES</vt:lpstr>
      <vt:lpstr>FACILITY MANAGER RESPONSIBILITIES</vt:lpstr>
      <vt:lpstr>FACILITY MANAGER RESPONSIBILITIES</vt:lpstr>
      <vt:lpstr>PowerPoint Presentation</vt:lpstr>
      <vt:lpstr>733 CES BUILDING 1407 Location</vt:lpstr>
      <vt:lpstr>BASE OPERATION SUPPORT (BOS) SERVICES</vt:lpstr>
      <vt:lpstr>WORK REQUEST CATEGORIES</vt:lpstr>
      <vt:lpstr>WORK REQUEST CATEGORIES</vt:lpstr>
      <vt:lpstr>SERVICE ORDERS</vt:lpstr>
      <vt:lpstr>WORK REQUEST CATEGORIES</vt:lpstr>
      <vt:lpstr>WORK REQUEST CATEGORIES</vt:lpstr>
      <vt:lpstr>REIMBURSABLE BOS CONTRACT PROJECTS</vt:lpstr>
      <vt:lpstr>Module 3 OPERATIONS FLIGHT </vt:lpstr>
      <vt:lpstr>”BIG THREE” SERVICE CONTRACTS</vt:lpstr>
      <vt:lpstr>CUSTODIAL</vt:lpstr>
      <vt:lpstr>REFUSE/RECYCLING</vt:lpstr>
      <vt:lpstr>REFUSE/RECYCLING (cont’d)</vt:lpstr>
      <vt:lpstr>GROUNDS MAINTENANCE</vt:lpstr>
      <vt:lpstr>SERVICE CONTRACTS ( Railroad, Elevator, Crane and Hoist Services)</vt:lpstr>
      <vt:lpstr>WORK ORDERS</vt:lpstr>
      <vt:lpstr>WORK REQUEST CATEGORIES</vt:lpstr>
      <vt:lpstr>WORK REQUEST MANAGEMENT (AF FORM 332)</vt:lpstr>
      <vt:lpstr>AF FORM 332 SAMPLE</vt:lpstr>
      <vt:lpstr>AF FORM 332 SAMPLE</vt:lpstr>
      <vt:lpstr>WORK REQUEST PROCESS</vt:lpstr>
      <vt:lpstr>WORK REQUEST WORK GROUP (WRWG)</vt:lpstr>
      <vt:lpstr>POCs</vt:lpstr>
      <vt:lpstr>Module 4 ENERGY MANAGEMENT</vt:lpstr>
      <vt:lpstr>ENERGY MANAGEMENT PLAN  </vt:lpstr>
      <vt:lpstr>ENERGY MANAGEMENT (Energy Conservation)</vt:lpstr>
      <vt:lpstr>HVAC SET POINTS</vt:lpstr>
      <vt:lpstr>ENERGY MANAGEMENT (Energy Conservation Plan)</vt:lpstr>
      <vt:lpstr>ENERGY MANAGEMENT (Energy Conservation Plan- contd.)</vt:lpstr>
      <vt:lpstr>ENERGY MANAGEMENT (Envelope Opportunities)</vt:lpstr>
      <vt:lpstr>Lights are on, but nobody is home</vt:lpstr>
      <vt:lpstr>Do you need very hot?</vt:lpstr>
      <vt:lpstr>Do Not…</vt:lpstr>
    </vt:vector>
  </TitlesOfParts>
  <Company>US Army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Quinlan, Danielle Ms CIV USAF</dc:creator>
  <cp:lastModifiedBy>Quinlan, Danielle Ms CIV USAF</cp:lastModifiedBy>
  <cp:revision>102</cp:revision>
  <cp:lastPrinted>2021-09-09T11:32:30Z</cp:lastPrinted>
  <dcterms:created xsi:type="dcterms:W3CDTF">2021-08-10T13:31:58Z</dcterms:created>
  <dcterms:modified xsi:type="dcterms:W3CDTF">2022-05-11T14:43:11Z</dcterms:modified>
</cp:coreProperties>
</file>